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ink/ink6.xml" ContentType="application/inkml+xml"/>
  <Override PartName="/ppt/ink/ink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18" r:id="rId3"/>
    <p:sldId id="257" r:id="rId4"/>
    <p:sldId id="258" r:id="rId5"/>
    <p:sldId id="259" r:id="rId6"/>
    <p:sldId id="264" r:id="rId7"/>
    <p:sldId id="265" r:id="rId8"/>
    <p:sldId id="268" r:id="rId9"/>
    <p:sldId id="272" r:id="rId10"/>
    <p:sldId id="311" r:id="rId11"/>
    <p:sldId id="300" r:id="rId12"/>
    <p:sldId id="270" r:id="rId13"/>
    <p:sldId id="262" r:id="rId14"/>
    <p:sldId id="260" r:id="rId15"/>
    <p:sldId id="261" r:id="rId16"/>
    <p:sldId id="263" r:id="rId17"/>
    <p:sldId id="275" r:id="rId18"/>
    <p:sldId id="276" r:id="rId19"/>
    <p:sldId id="277" r:id="rId20"/>
    <p:sldId id="278" r:id="rId21"/>
    <p:sldId id="279" r:id="rId22"/>
    <p:sldId id="280" r:id="rId23"/>
    <p:sldId id="281" r:id="rId24"/>
    <p:sldId id="282" r:id="rId25"/>
    <p:sldId id="283" r:id="rId26"/>
    <p:sldId id="285" r:id="rId27"/>
    <p:sldId id="286" r:id="rId28"/>
    <p:sldId id="287" r:id="rId29"/>
    <p:sldId id="288" r:id="rId30"/>
    <p:sldId id="284" r:id="rId31"/>
    <p:sldId id="289" r:id="rId32"/>
    <p:sldId id="290" r:id="rId33"/>
    <p:sldId id="291" r:id="rId34"/>
    <p:sldId id="292" r:id="rId35"/>
    <p:sldId id="301" r:id="rId36"/>
    <p:sldId id="293" r:id="rId37"/>
    <p:sldId id="294" r:id="rId38"/>
    <p:sldId id="295" r:id="rId39"/>
    <p:sldId id="296" r:id="rId40"/>
    <p:sldId id="297" r:id="rId41"/>
    <p:sldId id="298" r:id="rId42"/>
    <p:sldId id="302" r:id="rId43"/>
    <p:sldId id="303" r:id="rId44"/>
    <p:sldId id="304" r:id="rId45"/>
    <p:sldId id="305" r:id="rId46"/>
    <p:sldId id="306" r:id="rId47"/>
    <p:sldId id="307" r:id="rId48"/>
    <p:sldId id="308" r:id="rId49"/>
    <p:sldId id="310" r:id="rId50"/>
    <p:sldId id="309" r:id="rId51"/>
    <p:sldId id="312" r:id="rId52"/>
    <p:sldId id="313" r:id="rId53"/>
    <p:sldId id="317" r:id="rId54"/>
    <p:sldId id="314" r:id="rId55"/>
    <p:sldId id="319" r:id="rId56"/>
    <p:sldId id="321" r:id="rId57"/>
    <p:sldId id="315" r:id="rId58"/>
    <p:sldId id="322" r:id="rId59"/>
    <p:sldId id="323" r:id="rId60"/>
    <p:sldId id="324" r:id="rId61"/>
    <p:sldId id="316" r:id="rId62"/>
    <p:sldId id="326" r:id="rId63"/>
    <p:sldId id="325" r:id="rId64"/>
    <p:sldId id="327" r:id="rId65"/>
    <p:sldId id="328" r:id="rId66"/>
    <p:sldId id="330" r:id="rId67"/>
    <p:sldId id="329" r:id="rId68"/>
    <p:sldId id="33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23"/>
    <a:srgbClr val="FA22CC"/>
    <a:srgbClr val="1EB3FE"/>
    <a:srgbClr val="125371"/>
    <a:srgbClr val="3F3F3F"/>
    <a:srgbClr val="0B0500"/>
    <a:srgbClr val="656F7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9216" autoAdjust="0"/>
  </p:normalViewPr>
  <p:slideViewPr>
    <p:cSldViewPr snapToGrid="0">
      <p:cViewPr varScale="1">
        <p:scale>
          <a:sx n="65" d="100"/>
          <a:sy n="65" d="100"/>
        </p:scale>
        <p:origin x="135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5603B5-0A6A-4496-AEDE-F96CBD61AC02}" type="doc">
      <dgm:prSet loTypeId="urn:microsoft.com/office/officeart/2016/7/layout/BasicLinearProcessNumbered" loCatId="process" qsTypeId="urn:microsoft.com/office/officeart/2005/8/quickstyle/simple4" qsCatId="simple" csTypeId="urn:microsoft.com/office/officeart/2005/8/colors/colorful1" csCatId="colorful"/>
      <dgm:spPr/>
      <dgm:t>
        <a:bodyPr/>
        <a:lstStyle/>
        <a:p>
          <a:endParaRPr lang="en-US"/>
        </a:p>
      </dgm:t>
    </dgm:pt>
    <dgm:pt modelId="{51E13832-2BCC-4351-8F08-B66D3A8FF1BD}">
      <dgm:prSet/>
      <dgm:spPr/>
      <dgm:t>
        <a:bodyPr/>
        <a:lstStyle/>
        <a:p>
          <a:r>
            <a:rPr lang="en-GB"/>
            <a:t>Spawn player/client 1 and 2 in different positions (will have to keep track of number of clients)</a:t>
          </a:r>
          <a:endParaRPr lang="en-US"/>
        </a:p>
      </dgm:t>
    </dgm:pt>
    <dgm:pt modelId="{3119235C-AFE2-4749-AD74-E940BA133974}" type="parTrans" cxnId="{6522B218-8BED-4AAD-BE40-BAE2A7249048}">
      <dgm:prSet/>
      <dgm:spPr/>
      <dgm:t>
        <a:bodyPr/>
        <a:lstStyle/>
        <a:p>
          <a:endParaRPr lang="en-US"/>
        </a:p>
      </dgm:t>
    </dgm:pt>
    <dgm:pt modelId="{5F69F9FC-CB4D-4FC7-800A-1B926D3F8EF7}" type="sibTrans" cxnId="{6522B218-8BED-4AAD-BE40-BAE2A7249048}">
      <dgm:prSet phldrT="1" phldr="0"/>
      <dgm:spPr/>
      <dgm:t>
        <a:bodyPr/>
        <a:lstStyle/>
        <a:p>
          <a:r>
            <a:rPr lang="en-US"/>
            <a:t>1</a:t>
          </a:r>
        </a:p>
      </dgm:t>
    </dgm:pt>
    <dgm:pt modelId="{A7992F9E-E8E4-4A5F-B4A8-29178B02607D}">
      <dgm:prSet/>
      <dgm:spPr/>
      <dgm:t>
        <a:bodyPr/>
        <a:lstStyle/>
        <a:p>
          <a:r>
            <a:rPr lang="en-GB"/>
            <a:t>Spawn a representation of client 2, client side, on client 1’s screen and vice versa</a:t>
          </a:r>
          <a:endParaRPr lang="en-US"/>
        </a:p>
      </dgm:t>
    </dgm:pt>
    <dgm:pt modelId="{03F11BA9-02AB-4113-B30C-736A41FEB3C6}" type="parTrans" cxnId="{B0D75DAA-A053-43F6-9F61-288DC6C4ED1D}">
      <dgm:prSet/>
      <dgm:spPr/>
      <dgm:t>
        <a:bodyPr/>
        <a:lstStyle/>
        <a:p>
          <a:endParaRPr lang="en-US"/>
        </a:p>
      </dgm:t>
    </dgm:pt>
    <dgm:pt modelId="{2D33468B-E01A-4A3A-9DF2-55AFA5D4DAF0}" type="sibTrans" cxnId="{B0D75DAA-A053-43F6-9F61-288DC6C4ED1D}">
      <dgm:prSet phldrT="2" phldr="0"/>
      <dgm:spPr/>
      <dgm:t>
        <a:bodyPr/>
        <a:lstStyle/>
        <a:p>
          <a:r>
            <a:rPr lang="en-US"/>
            <a:t>2</a:t>
          </a:r>
        </a:p>
      </dgm:t>
    </dgm:pt>
    <dgm:pt modelId="{1947F40F-315C-4FDE-82BD-63FC88A16062}">
      <dgm:prSet/>
      <dgm:spPr/>
      <dgm:t>
        <a:bodyPr/>
        <a:lstStyle/>
        <a:p>
          <a:r>
            <a:rPr lang="en-GB"/>
            <a:t>Network the movement of both clients</a:t>
          </a:r>
          <a:endParaRPr lang="en-US"/>
        </a:p>
      </dgm:t>
    </dgm:pt>
    <dgm:pt modelId="{6B764BCB-B823-4388-B914-04558002A7B3}" type="parTrans" cxnId="{DDE87FE2-EF32-4A85-8E34-C7C9FEF79D47}">
      <dgm:prSet/>
      <dgm:spPr/>
      <dgm:t>
        <a:bodyPr/>
        <a:lstStyle/>
        <a:p>
          <a:endParaRPr lang="en-US"/>
        </a:p>
      </dgm:t>
    </dgm:pt>
    <dgm:pt modelId="{64F2BCB2-5BD8-4D64-8D07-C16CF9AB4208}" type="sibTrans" cxnId="{DDE87FE2-EF32-4A85-8E34-C7C9FEF79D47}">
      <dgm:prSet phldrT="3" phldr="0"/>
      <dgm:spPr/>
      <dgm:t>
        <a:bodyPr/>
        <a:lstStyle/>
        <a:p>
          <a:r>
            <a:rPr lang="en-US"/>
            <a:t>3</a:t>
          </a:r>
        </a:p>
      </dgm:t>
    </dgm:pt>
    <dgm:pt modelId="{480CF1C3-C049-4BC8-B08F-DE7BB908129F}">
      <dgm:prSet/>
      <dgm:spPr/>
      <dgm:t>
        <a:bodyPr/>
        <a:lstStyle/>
        <a:p>
          <a:r>
            <a:rPr lang="en-GB"/>
            <a:t>Gracefully handle players quitting</a:t>
          </a:r>
          <a:endParaRPr lang="en-US"/>
        </a:p>
      </dgm:t>
    </dgm:pt>
    <dgm:pt modelId="{E50743D9-C423-405C-8C52-E300E84D7EF8}" type="parTrans" cxnId="{55807C29-EE32-4379-8A35-0E81CAD38375}">
      <dgm:prSet/>
      <dgm:spPr/>
      <dgm:t>
        <a:bodyPr/>
        <a:lstStyle/>
        <a:p>
          <a:endParaRPr lang="en-US"/>
        </a:p>
      </dgm:t>
    </dgm:pt>
    <dgm:pt modelId="{655A5961-7998-44E3-884A-F8B3190A00B6}" type="sibTrans" cxnId="{55807C29-EE32-4379-8A35-0E81CAD38375}">
      <dgm:prSet phldrT="4" phldr="0"/>
      <dgm:spPr/>
      <dgm:t>
        <a:bodyPr/>
        <a:lstStyle/>
        <a:p>
          <a:r>
            <a:rPr lang="en-US"/>
            <a:t>4</a:t>
          </a:r>
        </a:p>
      </dgm:t>
    </dgm:pt>
    <dgm:pt modelId="{B6C3D4C5-645D-4EB6-84F9-E492EC143F5E}" type="pres">
      <dgm:prSet presAssocID="{245603B5-0A6A-4496-AEDE-F96CBD61AC02}" presName="Name0" presStyleCnt="0">
        <dgm:presLayoutVars>
          <dgm:animLvl val="lvl"/>
          <dgm:resizeHandles val="exact"/>
        </dgm:presLayoutVars>
      </dgm:prSet>
      <dgm:spPr/>
    </dgm:pt>
    <dgm:pt modelId="{19EAC769-BB8F-4AB1-8FA0-1E5DCF2BE0FB}" type="pres">
      <dgm:prSet presAssocID="{51E13832-2BCC-4351-8F08-B66D3A8FF1BD}" presName="compositeNode" presStyleCnt="0">
        <dgm:presLayoutVars>
          <dgm:bulletEnabled val="1"/>
        </dgm:presLayoutVars>
      </dgm:prSet>
      <dgm:spPr/>
    </dgm:pt>
    <dgm:pt modelId="{A2F331F6-1A2C-4CD6-87BB-EFAB41EFDAB3}" type="pres">
      <dgm:prSet presAssocID="{51E13832-2BCC-4351-8F08-B66D3A8FF1BD}" presName="bgRect" presStyleLbl="bgAccFollowNode1" presStyleIdx="0" presStyleCnt="4"/>
      <dgm:spPr/>
    </dgm:pt>
    <dgm:pt modelId="{C6239D71-8B4B-45DB-8771-FE0C380955D3}" type="pres">
      <dgm:prSet presAssocID="{5F69F9FC-CB4D-4FC7-800A-1B926D3F8EF7}" presName="sibTransNodeCircle" presStyleLbl="alignNode1" presStyleIdx="0" presStyleCnt="8">
        <dgm:presLayoutVars>
          <dgm:chMax val="0"/>
          <dgm:bulletEnabled/>
        </dgm:presLayoutVars>
      </dgm:prSet>
      <dgm:spPr/>
    </dgm:pt>
    <dgm:pt modelId="{668FDCDE-5239-40D3-87A4-96317E20EBB9}" type="pres">
      <dgm:prSet presAssocID="{51E13832-2BCC-4351-8F08-B66D3A8FF1BD}" presName="bottomLine" presStyleLbl="alignNode1" presStyleIdx="1" presStyleCnt="8">
        <dgm:presLayoutVars/>
      </dgm:prSet>
      <dgm:spPr/>
    </dgm:pt>
    <dgm:pt modelId="{B75EE4A7-72FA-4534-AF7A-ED41D801FF76}" type="pres">
      <dgm:prSet presAssocID="{51E13832-2BCC-4351-8F08-B66D3A8FF1BD}" presName="nodeText" presStyleLbl="bgAccFollowNode1" presStyleIdx="0" presStyleCnt="4">
        <dgm:presLayoutVars>
          <dgm:bulletEnabled val="1"/>
        </dgm:presLayoutVars>
      </dgm:prSet>
      <dgm:spPr/>
    </dgm:pt>
    <dgm:pt modelId="{4CD2F7F6-3C3F-4A6C-8F42-55F657C0CB40}" type="pres">
      <dgm:prSet presAssocID="{5F69F9FC-CB4D-4FC7-800A-1B926D3F8EF7}" presName="sibTrans" presStyleCnt="0"/>
      <dgm:spPr/>
    </dgm:pt>
    <dgm:pt modelId="{EB2201A8-7791-403F-93C0-9FD03B4B3C01}" type="pres">
      <dgm:prSet presAssocID="{A7992F9E-E8E4-4A5F-B4A8-29178B02607D}" presName="compositeNode" presStyleCnt="0">
        <dgm:presLayoutVars>
          <dgm:bulletEnabled val="1"/>
        </dgm:presLayoutVars>
      </dgm:prSet>
      <dgm:spPr/>
    </dgm:pt>
    <dgm:pt modelId="{CD88554E-7BA1-4882-A85A-0FE2395EDB34}" type="pres">
      <dgm:prSet presAssocID="{A7992F9E-E8E4-4A5F-B4A8-29178B02607D}" presName="bgRect" presStyleLbl="bgAccFollowNode1" presStyleIdx="1" presStyleCnt="4"/>
      <dgm:spPr/>
    </dgm:pt>
    <dgm:pt modelId="{F26F4F55-EA71-4273-90CE-79ADDEEECDD3}" type="pres">
      <dgm:prSet presAssocID="{2D33468B-E01A-4A3A-9DF2-55AFA5D4DAF0}" presName="sibTransNodeCircle" presStyleLbl="alignNode1" presStyleIdx="2" presStyleCnt="8">
        <dgm:presLayoutVars>
          <dgm:chMax val="0"/>
          <dgm:bulletEnabled/>
        </dgm:presLayoutVars>
      </dgm:prSet>
      <dgm:spPr/>
    </dgm:pt>
    <dgm:pt modelId="{488BE222-A394-45F9-A926-D2DA1C77EA0A}" type="pres">
      <dgm:prSet presAssocID="{A7992F9E-E8E4-4A5F-B4A8-29178B02607D}" presName="bottomLine" presStyleLbl="alignNode1" presStyleIdx="3" presStyleCnt="8">
        <dgm:presLayoutVars/>
      </dgm:prSet>
      <dgm:spPr/>
    </dgm:pt>
    <dgm:pt modelId="{6E254753-6C03-49D5-AFB6-295A5EA2C110}" type="pres">
      <dgm:prSet presAssocID="{A7992F9E-E8E4-4A5F-B4A8-29178B02607D}" presName="nodeText" presStyleLbl="bgAccFollowNode1" presStyleIdx="1" presStyleCnt="4">
        <dgm:presLayoutVars>
          <dgm:bulletEnabled val="1"/>
        </dgm:presLayoutVars>
      </dgm:prSet>
      <dgm:spPr/>
    </dgm:pt>
    <dgm:pt modelId="{9A30A11E-7528-42D9-858C-6D6413524161}" type="pres">
      <dgm:prSet presAssocID="{2D33468B-E01A-4A3A-9DF2-55AFA5D4DAF0}" presName="sibTrans" presStyleCnt="0"/>
      <dgm:spPr/>
    </dgm:pt>
    <dgm:pt modelId="{C4267E75-9E7C-49D8-B653-40499A5B69BF}" type="pres">
      <dgm:prSet presAssocID="{1947F40F-315C-4FDE-82BD-63FC88A16062}" presName="compositeNode" presStyleCnt="0">
        <dgm:presLayoutVars>
          <dgm:bulletEnabled val="1"/>
        </dgm:presLayoutVars>
      </dgm:prSet>
      <dgm:spPr/>
    </dgm:pt>
    <dgm:pt modelId="{8AE89762-65FC-4E30-A1B3-AA8C66550354}" type="pres">
      <dgm:prSet presAssocID="{1947F40F-315C-4FDE-82BD-63FC88A16062}" presName="bgRect" presStyleLbl="bgAccFollowNode1" presStyleIdx="2" presStyleCnt="4"/>
      <dgm:spPr/>
    </dgm:pt>
    <dgm:pt modelId="{8951ED2B-05AD-4F78-ACEA-934BFC41BF53}" type="pres">
      <dgm:prSet presAssocID="{64F2BCB2-5BD8-4D64-8D07-C16CF9AB4208}" presName="sibTransNodeCircle" presStyleLbl="alignNode1" presStyleIdx="4" presStyleCnt="8">
        <dgm:presLayoutVars>
          <dgm:chMax val="0"/>
          <dgm:bulletEnabled/>
        </dgm:presLayoutVars>
      </dgm:prSet>
      <dgm:spPr/>
    </dgm:pt>
    <dgm:pt modelId="{C2A7E9D1-68D4-4747-BF3C-E8E14A4AB964}" type="pres">
      <dgm:prSet presAssocID="{1947F40F-315C-4FDE-82BD-63FC88A16062}" presName="bottomLine" presStyleLbl="alignNode1" presStyleIdx="5" presStyleCnt="8">
        <dgm:presLayoutVars/>
      </dgm:prSet>
      <dgm:spPr/>
    </dgm:pt>
    <dgm:pt modelId="{39166B30-F666-44F5-A88F-5EE19F62E84A}" type="pres">
      <dgm:prSet presAssocID="{1947F40F-315C-4FDE-82BD-63FC88A16062}" presName="nodeText" presStyleLbl="bgAccFollowNode1" presStyleIdx="2" presStyleCnt="4">
        <dgm:presLayoutVars>
          <dgm:bulletEnabled val="1"/>
        </dgm:presLayoutVars>
      </dgm:prSet>
      <dgm:spPr/>
    </dgm:pt>
    <dgm:pt modelId="{2FF1E446-36D1-4FDE-958F-4C6AC7CA7DB4}" type="pres">
      <dgm:prSet presAssocID="{64F2BCB2-5BD8-4D64-8D07-C16CF9AB4208}" presName="sibTrans" presStyleCnt="0"/>
      <dgm:spPr/>
    </dgm:pt>
    <dgm:pt modelId="{30F36E4B-A30D-40F0-AA24-8F95EB33A3FD}" type="pres">
      <dgm:prSet presAssocID="{480CF1C3-C049-4BC8-B08F-DE7BB908129F}" presName="compositeNode" presStyleCnt="0">
        <dgm:presLayoutVars>
          <dgm:bulletEnabled val="1"/>
        </dgm:presLayoutVars>
      </dgm:prSet>
      <dgm:spPr/>
    </dgm:pt>
    <dgm:pt modelId="{090096F3-ECA4-4EC4-BFE4-4FFF1C5C34C5}" type="pres">
      <dgm:prSet presAssocID="{480CF1C3-C049-4BC8-B08F-DE7BB908129F}" presName="bgRect" presStyleLbl="bgAccFollowNode1" presStyleIdx="3" presStyleCnt="4"/>
      <dgm:spPr/>
    </dgm:pt>
    <dgm:pt modelId="{512B6B85-7BBC-494A-B1AF-4DC537E5DC8C}" type="pres">
      <dgm:prSet presAssocID="{655A5961-7998-44E3-884A-F8B3190A00B6}" presName="sibTransNodeCircle" presStyleLbl="alignNode1" presStyleIdx="6" presStyleCnt="8">
        <dgm:presLayoutVars>
          <dgm:chMax val="0"/>
          <dgm:bulletEnabled/>
        </dgm:presLayoutVars>
      </dgm:prSet>
      <dgm:spPr/>
    </dgm:pt>
    <dgm:pt modelId="{6B21FE10-2B4F-49C3-BA91-DF459391B18D}" type="pres">
      <dgm:prSet presAssocID="{480CF1C3-C049-4BC8-B08F-DE7BB908129F}" presName="bottomLine" presStyleLbl="alignNode1" presStyleIdx="7" presStyleCnt="8">
        <dgm:presLayoutVars/>
      </dgm:prSet>
      <dgm:spPr/>
    </dgm:pt>
    <dgm:pt modelId="{631B9ECD-B270-4324-89CB-01BB79FC8030}" type="pres">
      <dgm:prSet presAssocID="{480CF1C3-C049-4BC8-B08F-DE7BB908129F}" presName="nodeText" presStyleLbl="bgAccFollowNode1" presStyleIdx="3" presStyleCnt="4">
        <dgm:presLayoutVars>
          <dgm:bulletEnabled val="1"/>
        </dgm:presLayoutVars>
      </dgm:prSet>
      <dgm:spPr/>
    </dgm:pt>
  </dgm:ptLst>
  <dgm:cxnLst>
    <dgm:cxn modelId="{6522B218-8BED-4AAD-BE40-BAE2A7249048}" srcId="{245603B5-0A6A-4496-AEDE-F96CBD61AC02}" destId="{51E13832-2BCC-4351-8F08-B66D3A8FF1BD}" srcOrd="0" destOrd="0" parTransId="{3119235C-AFE2-4749-AD74-E940BA133974}" sibTransId="{5F69F9FC-CB4D-4FC7-800A-1B926D3F8EF7}"/>
    <dgm:cxn modelId="{010E4024-BD22-4B13-B177-850F3CDFE329}" type="presOf" srcId="{245603B5-0A6A-4496-AEDE-F96CBD61AC02}" destId="{B6C3D4C5-645D-4EB6-84F9-E492EC143F5E}" srcOrd="0" destOrd="0" presId="urn:microsoft.com/office/officeart/2016/7/layout/BasicLinearProcessNumbered"/>
    <dgm:cxn modelId="{EBF21326-90B8-4EAF-8F22-7B93CA122BE9}" type="presOf" srcId="{2D33468B-E01A-4A3A-9DF2-55AFA5D4DAF0}" destId="{F26F4F55-EA71-4273-90CE-79ADDEEECDD3}" srcOrd="0" destOrd="0" presId="urn:microsoft.com/office/officeart/2016/7/layout/BasicLinearProcessNumbered"/>
    <dgm:cxn modelId="{55807C29-EE32-4379-8A35-0E81CAD38375}" srcId="{245603B5-0A6A-4496-AEDE-F96CBD61AC02}" destId="{480CF1C3-C049-4BC8-B08F-DE7BB908129F}" srcOrd="3" destOrd="0" parTransId="{E50743D9-C423-405C-8C52-E300E84D7EF8}" sibTransId="{655A5961-7998-44E3-884A-F8B3190A00B6}"/>
    <dgm:cxn modelId="{60E6B53B-4119-46C4-A116-AAEF1372E087}" type="presOf" srcId="{1947F40F-315C-4FDE-82BD-63FC88A16062}" destId="{8AE89762-65FC-4E30-A1B3-AA8C66550354}" srcOrd="0" destOrd="0" presId="urn:microsoft.com/office/officeart/2016/7/layout/BasicLinearProcessNumbered"/>
    <dgm:cxn modelId="{8296C863-4529-4833-AB0B-B40A11375638}" type="presOf" srcId="{1947F40F-315C-4FDE-82BD-63FC88A16062}" destId="{39166B30-F666-44F5-A88F-5EE19F62E84A}" srcOrd="1" destOrd="0" presId="urn:microsoft.com/office/officeart/2016/7/layout/BasicLinearProcessNumbered"/>
    <dgm:cxn modelId="{C143A044-1694-4E7C-B151-5DE35347CE13}" type="presOf" srcId="{5F69F9FC-CB4D-4FC7-800A-1B926D3F8EF7}" destId="{C6239D71-8B4B-45DB-8771-FE0C380955D3}" srcOrd="0" destOrd="0" presId="urn:microsoft.com/office/officeart/2016/7/layout/BasicLinearProcessNumbered"/>
    <dgm:cxn modelId="{49C6894F-F39B-4B17-A75B-6DDF991443E5}" type="presOf" srcId="{51E13832-2BCC-4351-8F08-B66D3A8FF1BD}" destId="{A2F331F6-1A2C-4CD6-87BB-EFAB41EFDAB3}" srcOrd="0" destOrd="0" presId="urn:microsoft.com/office/officeart/2016/7/layout/BasicLinearProcessNumbered"/>
    <dgm:cxn modelId="{B0D75DAA-A053-43F6-9F61-288DC6C4ED1D}" srcId="{245603B5-0A6A-4496-AEDE-F96CBD61AC02}" destId="{A7992F9E-E8E4-4A5F-B4A8-29178B02607D}" srcOrd="1" destOrd="0" parTransId="{03F11BA9-02AB-4113-B30C-736A41FEB3C6}" sibTransId="{2D33468B-E01A-4A3A-9DF2-55AFA5D4DAF0}"/>
    <dgm:cxn modelId="{22B173B4-E459-4E79-8910-D399A076502F}" type="presOf" srcId="{655A5961-7998-44E3-884A-F8B3190A00B6}" destId="{512B6B85-7BBC-494A-B1AF-4DC537E5DC8C}" srcOrd="0" destOrd="0" presId="urn:microsoft.com/office/officeart/2016/7/layout/BasicLinearProcessNumbered"/>
    <dgm:cxn modelId="{31248DB9-4ACB-4053-B071-C1254F6D3D26}" type="presOf" srcId="{A7992F9E-E8E4-4A5F-B4A8-29178B02607D}" destId="{6E254753-6C03-49D5-AFB6-295A5EA2C110}" srcOrd="1" destOrd="0" presId="urn:microsoft.com/office/officeart/2016/7/layout/BasicLinearProcessNumbered"/>
    <dgm:cxn modelId="{D2D8D9CC-AC62-4E23-85D3-DB9F3C2ABD20}" type="presOf" srcId="{480CF1C3-C049-4BC8-B08F-DE7BB908129F}" destId="{090096F3-ECA4-4EC4-BFE4-4FFF1C5C34C5}" srcOrd="0" destOrd="0" presId="urn:microsoft.com/office/officeart/2016/7/layout/BasicLinearProcessNumbered"/>
    <dgm:cxn modelId="{EB85FFCC-8B3B-4749-9E14-284979175BAB}" type="presOf" srcId="{480CF1C3-C049-4BC8-B08F-DE7BB908129F}" destId="{631B9ECD-B270-4324-89CB-01BB79FC8030}" srcOrd="1" destOrd="0" presId="urn:microsoft.com/office/officeart/2016/7/layout/BasicLinearProcessNumbered"/>
    <dgm:cxn modelId="{32763EE0-6F33-44EA-B299-391C7B72716F}" type="presOf" srcId="{64F2BCB2-5BD8-4D64-8D07-C16CF9AB4208}" destId="{8951ED2B-05AD-4F78-ACEA-934BFC41BF53}" srcOrd="0" destOrd="0" presId="urn:microsoft.com/office/officeart/2016/7/layout/BasicLinearProcessNumbered"/>
    <dgm:cxn modelId="{DDE87FE2-EF32-4A85-8E34-C7C9FEF79D47}" srcId="{245603B5-0A6A-4496-AEDE-F96CBD61AC02}" destId="{1947F40F-315C-4FDE-82BD-63FC88A16062}" srcOrd="2" destOrd="0" parTransId="{6B764BCB-B823-4388-B914-04558002A7B3}" sibTransId="{64F2BCB2-5BD8-4D64-8D07-C16CF9AB4208}"/>
    <dgm:cxn modelId="{D0A8A9ED-DDA1-4ED5-902E-0B671285A302}" type="presOf" srcId="{51E13832-2BCC-4351-8F08-B66D3A8FF1BD}" destId="{B75EE4A7-72FA-4534-AF7A-ED41D801FF76}" srcOrd="1" destOrd="0" presId="urn:microsoft.com/office/officeart/2016/7/layout/BasicLinearProcessNumbered"/>
    <dgm:cxn modelId="{734002FC-F02A-4B01-AF93-465FBF98DB90}" type="presOf" srcId="{A7992F9E-E8E4-4A5F-B4A8-29178B02607D}" destId="{CD88554E-7BA1-4882-A85A-0FE2395EDB34}" srcOrd="0" destOrd="0" presId="urn:microsoft.com/office/officeart/2016/7/layout/BasicLinearProcessNumbered"/>
    <dgm:cxn modelId="{5A306EA8-6895-4797-A7B8-F98E5742F34C}" type="presParOf" srcId="{B6C3D4C5-645D-4EB6-84F9-E492EC143F5E}" destId="{19EAC769-BB8F-4AB1-8FA0-1E5DCF2BE0FB}" srcOrd="0" destOrd="0" presId="urn:microsoft.com/office/officeart/2016/7/layout/BasicLinearProcessNumbered"/>
    <dgm:cxn modelId="{D47A20F6-9262-46DF-A4DE-3DEE19C46286}" type="presParOf" srcId="{19EAC769-BB8F-4AB1-8FA0-1E5DCF2BE0FB}" destId="{A2F331F6-1A2C-4CD6-87BB-EFAB41EFDAB3}" srcOrd="0" destOrd="0" presId="urn:microsoft.com/office/officeart/2016/7/layout/BasicLinearProcessNumbered"/>
    <dgm:cxn modelId="{584FC92E-0810-4ED4-A696-B068BCBE3EDD}" type="presParOf" srcId="{19EAC769-BB8F-4AB1-8FA0-1E5DCF2BE0FB}" destId="{C6239D71-8B4B-45DB-8771-FE0C380955D3}" srcOrd="1" destOrd="0" presId="urn:microsoft.com/office/officeart/2016/7/layout/BasicLinearProcessNumbered"/>
    <dgm:cxn modelId="{38E551E2-769D-4D1A-A2D4-D04E35F35130}" type="presParOf" srcId="{19EAC769-BB8F-4AB1-8FA0-1E5DCF2BE0FB}" destId="{668FDCDE-5239-40D3-87A4-96317E20EBB9}" srcOrd="2" destOrd="0" presId="urn:microsoft.com/office/officeart/2016/7/layout/BasicLinearProcessNumbered"/>
    <dgm:cxn modelId="{8A1B2195-8661-4E41-A038-C3B57C002AEE}" type="presParOf" srcId="{19EAC769-BB8F-4AB1-8FA0-1E5DCF2BE0FB}" destId="{B75EE4A7-72FA-4534-AF7A-ED41D801FF76}" srcOrd="3" destOrd="0" presId="urn:microsoft.com/office/officeart/2016/7/layout/BasicLinearProcessNumbered"/>
    <dgm:cxn modelId="{0057C166-5500-4980-8098-07E7E6697537}" type="presParOf" srcId="{B6C3D4C5-645D-4EB6-84F9-E492EC143F5E}" destId="{4CD2F7F6-3C3F-4A6C-8F42-55F657C0CB40}" srcOrd="1" destOrd="0" presId="urn:microsoft.com/office/officeart/2016/7/layout/BasicLinearProcessNumbered"/>
    <dgm:cxn modelId="{431A4967-8406-4CA5-9BC8-194210D62718}" type="presParOf" srcId="{B6C3D4C5-645D-4EB6-84F9-E492EC143F5E}" destId="{EB2201A8-7791-403F-93C0-9FD03B4B3C01}" srcOrd="2" destOrd="0" presId="urn:microsoft.com/office/officeart/2016/7/layout/BasicLinearProcessNumbered"/>
    <dgm:cxn modelId="{8943B7CE-0184-4815-9ACF-2F90D09C84DB}" type="presParOf" srcId="{EB2201A8-7791-403F-93C0-9FD03B4B3C01}" destId="{CD88554E-7BA1-4882-A85A-0FE2395EDB34}" srcOrd="0" destOrd="0" presId="urn:microsoft.com/office/officeart/2016/7/layout/BasicLinearProcessNumbered"/>
    <dgm:cxn modelId="{B2369330-66FE-48AF-B675-5798D4C51480}" type="presParOf" srcId="{EB2201A8-7791-403F-93C0-9FD03B4B3C01}" destId="{F26F4F55-EA71-4273-90CE-79ADDEEECDD3}" srcOrd="1" destOrd="0" presId="urn:microsoft.com/office/officeart/2016/7/layout/BasicLinearProcessNumbered"/>
    <dgm:cxn modelId="{CC48C129-13C5-48BC-88F4-8FC9389BF80B}" type="presParOf" srcId="{EB2201A8-7791-403F-93C0-9FD03B4B3C01}" destId="{488BE222-A394-45F9-A926-D2DA1C77EA0A}" srcOrd="2" destOrd="0" presId="urn:microsoft.com/office/officeart/2016/7/layout/BasicLinearProcessNumbered"/>
    <dgm:cxn modelId="{E33E354A-E5C8-45CD-A3B8-6A43B7BF348E}" type="presParOf" srcId="{EB2201A8-7791-403F-93C0-9FD03B4B3C01}" destId="{6E254753-6C03-49D5-AFB6-295A5EA2C110}" srcOrd="3" destOrd="0" presId="urn:microsoft.com/office/officeart/2016/7/layout/BasicLinearProcessNumbered"/>
    <dgm:cxn modelId="{52F7F2D0-0925-4B1F-88FB-57095659F2A9}" type="presParOf" srcId="{B6C3D4C5-645D-4EB6-84F9-E492EC143F5E}" destId="{9A30A11E-7528-42D9-858C-6D6413524161}" srcOrd="3" destOrd="0" presId="urn:microsoft.com/office/officeart/2016/7/layout/BasicLinearProcessNumbered"/>
    <dgm:cxn modelId="{D254F654-7B7B-4292-9C52-4FD37E302493}" type="presParOf" srcId="{B6C3D4C5-645D-4EB6-84F9-E492EC143F5E}" destId="{C4267E75-9E7C-49D8-B653-40499A5B69BF}" srcOrd="4" destOrd="0" presId="urn:microsoft.com/office/officeart/2016/7/layout/BasicLinearProcessNumbered"/>
    <dgm:cxn modelId="{D7617BFE-7B6E-431F-AA1C-FE3A764E7C20}" type="presParOf" srcId="{C4267E75-9E7C-49D8-B653-40499A5B69BF}" destId="{8AE89762-65FC-4E30-A1B3-AA8C66550354}" srcOrd="0" destOrd="0" presId="urn:microsoft.com/office/officeart/2016/7/layout/BasicLinearProcessNumbered"/>
    <dgm:cxn modelId="{58175075-D24B-4282-9409-8FA763F54BBE}" type="presParOf" srcId="{C4267E75-9E7C-49D8-B653-40499A5B69BF}" destId="{8951ED2B-05AD-4F78-ACEA-934BFC41BF53}" srcOrd="1" destOrd="0" presId="urn:microsoft.com/office/officeart/2016/7/layout/BasicLinearProcessNumbered"/>
    <dgm:cxn modelId="{D6DE793C-C857-4292-A3BE-6640301125C5}" type="presParOf" srcId="{C4267E75-9E7C-49D8-B653-40499A5B69BF}" destId="{C2A7E9D1-68D4-4747-BF3C-E8E14A4AB964}" srcOrd="2" destOrd="0" presId="urn:microsoft.com/office/officeart/2016/7/layout/BasicLinearProcessNumbered"/>
    <dgm:cxn modelId="{59D4F6F8-7051-4639-9155-7D0090E418DA}" type="presParOf" srcId="{C4267E75-9E7C-49D8-B653-40499A5B69BF}" destId="{39166B30-F666-44F5-A88F-5EE19F62E84A}" srcOrd="3" destOrd="0" presId="urn:microsoft.com/office/officeart/2016/7/layout/BasicLinearProcessNumbered"/>
    <dgm:cxn modelId="{332FC969-4113-4C26-8189-5C57B45298BB}" type="presParOf" srcId="{B6C3D4C5-645D-4EB6-84F9-E492EC143F5E}" destId="{2FF1E446-36D1-4FDE-958F-4C6AC7CA7DB4}" srcOrd="5" destOrd="0" presId="urn:microsoft.com/office/officeart/2016/7/layout/BasicLinearProcessNumbered"/>
    <dgm:cxn modelId="{69E8528C-988D-41F7-B6A4-0A5007122B82}" type="presParOf" srcId="{B6C3D4C5-645D-4EB6-84F9-E492EC143F5E}" destId="{30F36E4B-A30D-40F0-AA24-8F95EB33A3FD}" srcOrd="6" destOrd="0" presId="urn:microsoft.com/office/officeart/2016/7/layout/BasicLinearProcessNumbered"/>
    <dgm:cxn modelId="{D79826BF-8CE5-4863-858D-B74BAB6D1BC6}" type="presParOf" srcId="{30F36E4B-A30D-40F0-AA24-8F95EB33A3FD}" destId="{090096F3-ECA4-4EC4-BFE4-4FFF1C5C34C5}" srcOrd="0" destOrd="0" presId="urn:microsoft.com/office/officeart/2016/7/layout/BasicLinearProcessNumbered"/>
    <dgm:cxn modelId="{77566F19-0B5D-4D52-8684-E6FC90A4B4A9}" type="presParOf" srcId="{30F36E4B-A30D-40F0-AA24-8F95EB33A3FD}" destId="{512B6B85-7BBC-494A-B1AF-4DC537E5DC8C}" srcOrd="1" destOrd="0" presId="urn:microsoft.com/office/officeart/2016/7/layout/BasicLinearProcessNumbered"/>
    <dgm:cxn modelId="{28248AB9-C41B-4CEF-ACFF-29E956F2A3AB}" type="presParOf" srcId="{30F36E4B-A30D-40F0-AA24-8F95EB33A3FD}" destId="{6B21FE10-2B4F-49C3-BA91-DF459391B18D}" srcOrd="2" destOrd="0" presId="urn:microsoft.com/office/officeart/2016/7/layout/BasicLinearProcessNumbered"/>
    <dgm:cxn modelId="{D2E87221-C94C-4192-8B00-930F80E16822}" type="presParOf" srcId="{30F36E4B-A30D-40F0-AA24-8F95EB33A3FD}" destId="{631B9ECD-B270-4324-89CB-01BB79FC803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7B7B04-69C0-403B-A10A-699EC5EDC81B}"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1992A81-7CAD-4B7A-93C0-0C6CC931D029}">
      <dgm:prSet/>
      <dgm:spPr/>
      <dgm:t>
        <a:bodyPr/>
        <a:lstStyle/>
        <a:p>
          <a:r>
            <a:rPr lang="en-GB" dirty="0"/>
            <a:t>Now we can make it look a little better by adding a title, frost screen border, removing one of the alerts, placing the camera in a nice location to start, and a button that when you press starts the networking stuff</a:t>
          </a:r>
          <a:endParaRPr lang="en-US" dirty="0"/>
        </a:p>
      </dgm:t>
    </dgm:pt>
    <dgm:pt modelId="{F67EBDD6-9004-43D9-A443-1EFDE532EF2C}" type="parTrans" cxnId="{7274DF73-FA9E-4781-B8AD-864F0ACB2F9C}">
      <dgm:prSet/>
      <dgm:spPr/>
      <dgm:t>
        <a:bodyPr/>
        <a:lstStyle/>
        <a:p>
          <a:endParaRPr lang="en-US"/>
        </a:p>
      </dgm:t>
    </dgm:pt>
    <dgm:pt modelId="{F9E54641-B8BE-4357-A120-7CA4F9A8273F}" type="sibTrans" cxnId="{7274DF73-FA9E-4781-B8AD-864F0ACB2F9C}">
      <dgm:prSet/>
      <dgm:spPr/>
      <dgm:t>
        <a:bodyPr/>
        <a:lstStyle/>
        <a:p>
          <a:endParaRPr lang="en-US"/>
        </a:p>
      </dgm:t>
    </dgm:pt>
    <dgm:pt modelId="{A566A388-5DEF-4804-AD30-838CBB4D3F43}">
      <dgm:prSet/>
      <dgm:spPr/>
      <dgm:t>
        <a:bodyPr/>
        <a:lstStyle/>
        <a:p>
          <a:r>
            <a:rPr lang="en-GB" dirty="0"/>
            <a:t>This is done by placing the </a:t>
          </a:r>
          <a:r>
            <a:rPr lang="en-GB"/>
            <a:t>player spawning code and </a:t>
          </a:r>
          <a:r>
            <a:rPr lang="en-GB" dirty="0"/>
            <a:t>part of the </a:t>
          </a:r>
          <a:r>
            <a:rPr lang="en-GB"/>
            <a:t>networking logic </a:t>
          </a:r>
          <a:r>
            <a:rPr lang="en-GB" dirty="0"/>
            <a:t>in a function and having that function run as a result of the button being pressed</a:t>
          </a:r>
          <a:endParaRPr lang="en-US" dirty="0"/>
        </a:p>
      </dgm:t>
    </dgm:pt>
    <dgm:pt modelId="{C5F1E5CD-8038-47A0-B5C6-3AA8C2BF3E96}" type="parTrans" cxnId="{DD746ED7-4D9F-4E6A-A942-60F05A38C7B9}">
      <dgm:prSet/>
      <dgm:spPr/>
      <dgm:t>
        <a:bodyPr/>
        <a:lstStyle/>
        <a:p>
          <a:endParaRPr lang="en-US"/>
        </a:p>
      </dgm:t>
    </dgm:pt>
    <dgm:pt modelId="{85D5CFA3-1C7C-4135-8CD9-333B56146573}" type="sibTrans" cxnId="{DD746ED7-4D9F-4E6A-A942-60F05A38C7B9}">
      <dgm:prSet/>
      <dgm:spPr/>
      <dgm:t>
        <a:bodyPr/>
        <a:lstStyle/>
        <a:p>
          <a:endParaRPr lang="en-US"/>
        </a:p>
      </dgm:t>
    </dgm:pt>
    <dgm:pt modelId="{707618F5-6F4C-474D-B13B-ABA839C6535F}" type="pres">
      <dgm:prSet presAssocID="{637B7B04-69C0-403B-A10A-699EC5EDC81B}" presName="hierChild1" presStyleCnt="0">
        <dgm:presLayoutVars>
          <dgm:chPref val="1"/>
          <dgm:dir/>
          <dgm:animOne val="branch"/>
          <dgm:animLvl val="lvl"/>
          <dgm:resizeHandles/>
        </dgm:presLayoutVars>
      </dgm:prSet>
      <dgm:spPr/>
    </dgm:pt>
    <dgm:pt modelId="{46C1BDEB-0FD9-42DB-921C-1C42C18D22EA}" type="pres">
      <dgm:prSet presAssocID="{F1992A81-7CAD-4B7A-93C0-0C6CC931D029}" presName="hierRoot1" presStyleCnt="0"/>
      <dgm:spPr/>
    </dgm:pt>
    <dgm:pt modelId="{E662C252-39E4-4DB1-A7D7-A01C5622DD0E}" type="pres">
      <dgm:prSet presAssocID="{F1992A81-7CAD-4B7A-93C0-0C6CC931D029}" presName="composite" presStyleCnt="0"/>
      <dgm:spPr/>
    </dgm:pt>
    <dgm:pt modelId="{D742C7B0-09E6-4E06-8EAE-143ACD20A299}" type="pres">
      <dgm:prSet presAssocID="{F1992A81-7CAD-4B7A-93C0-0C6CC931D029}" presName="background" presStyleLbl="node0" presStyleIdx="0" presStyleCnt="2"/>
      <dgm:spPr/>
    </dgm:pt>
    <dgm:pt modelId="{E80CFBED-E3AE-4DFD-9395-9EDDF8DBE4B2}" type="pres">
      <dgm:prSet presAssocID="{F1992A81-7CAD-4B7A-93C0-0C6CC931D029}" presName="text" presStyleLbl="fgAcc0" presStyleIdx="0" presStyleCnt="2">
        <dgm:presLayoutVars>
          <dgm:chPref val="3"/>
        </dgm:presLayoutVars>
      </dgm:prSet>
      <dgm:spPr/>
    </dgm:pt>
    <dgm:pt modelId="{F57A4CAE-3BDC-4C7B-94C7-C1CD460ED3CB}" type="pres">
      <dgm:prSet presAssocID="{F1992A81-7CAD-4B7A-93C0-0C6CC931D029}" presName="hierChild2" presStyleCnt="0"/>
      <dgm:spPr/>
    </dgm:pt>
    <dgm:pt modelId="{7D5FA413-7BBA-4940-8E35-59A4E4AE3C66}" type="pres">
      <dgm:prSet presAssocID="{A566A388-5DEF-4804-AD30-838CBB4D3F43}" presName="hierRoot1" presStyleCnt="0"/>
      <dgm:spPr/>
    </dgm:pt>
    <dgm:pt modelId="{1CEDC94A-232D-4CDB-878D-2AD2B4AA755A}" type="pres">
      <dgm:prSet presAssocID="{A566A388-5DEF-4804-AD30-838CBB4D3F43}" presName="composite" presStyleCnt="0"/>
      <dgm:spPr/>
    </dgm:pt>
    <dgm:pt modelId="{F8526C9D-B73D-4ECE-A33E-7CAC14A07A13}" type="pres">
      <dgm:prSet presAssocID="{A566A388-5DEF-4804-AD30-838CBB4D3F43}" presName="background" presStyleLbl="node0" presStyleIdx="1" presStyleCnt="2"/>
      <dgm:spPr/>
    </dgm:pt>
    <dgm:pt modelId="{311AFC74-563E-4D61-94C8-FDF7995C7B8A}" type="pres">
      <dgm:prSet presAssocID="{A566A388-5DEF-4804-AD30-838CBB4D3F43}" presName="text" presStyleLbl="fgAcc0" presStyleIdx="1" presStyleCnt="2">
        <dgm:presLayoutVars>
          <dgm:chPref val="3"/>
        </dgm:presLayoutVars>
      </dgm:prSet>
      <dgm:spPr/>
    </dgm:pt>
    <dgm:pt modelId="{AB9F6EBC-E33C-405E-BE7C-30BA2D04C246}" type="pres">
      <dgm:prSet presAssocID="{A566A388-5DEF-4804-AD30-838CBB4D3F43}" presName="hierChild2" presStyleCnt="0"/>
      <dgm:spPr/>
    </dgm:pt>
  </dgm:ptLst>
  <dgm:cxnLst>
    <dgm:cxn modelId="{7274DF73-FA9E-4781-B8AD-864F0ACB2F9C}" srcId="{637B7B04-69C0-403B-A10A-699EC5EDC81B}" destId="{F1992A81-7CAD-4B7A-93C0-0C6CC931D029}" srcOrd="0" destOrd="0" parTransId="{F67EBDD6-9004-43D9-A443-1EFDE532EF2C}" sibTransId="{F9E54641-B8BE-4357-A120-7CA4F9A8273F}"/>
    <dgm:cxn modelId="{C1582C84-D9EC-4A2C-93ED-45EB36CE7E44}" type="presOf" srcId="{F1992A81-7CAD-4B7A-93C0-0C6CC931D029}" destId="{E80CFBED-E3AE-4DFD-9395-9EDDF8DBE4B2}" srcOrd="0" destOrd="0" presId="urn:microsoft.com/office/officeart/2005/8/layout/hierarchy1"/>
    <dgm:cxn modelId="{760A56CA-E396-4E00-9CCD-8342365C39A6}" type="presOf" srcId="{637B7B04-69C0-403B-A10A-699EC5EDC81B}" destId="{707618F5-6F4C-474D-B13B-ABA839C6535F}" srcOrd="0" destOrd="0" presId="urn:microsoft.com/office/officeart/2005/8/layout/hierarchy1"/>
    <dgm:cxn modelId="{DD746ED7-4D9F-4E6A-A942-60F05A38C7B9}" srcId="{637B7B04-69C0-403B-A10A-699EC5EDC81B}" destId="{A566A388-5DEF-4804-AD30-838CBB4D3F43}" srcOrd="1" destOrd="0" parTransId="{C5F1E5CD-8038-47A0-B5C6-3AA8C2BF3E96}" sibTransId="{85D5CFA3-1C7C-4135-8CD9-333B56146573}"/>
    <dgm:cxn modelId="{664210DE-1F55-4745-B3B5-93AB30B80B1E}" type="presOf" srcId="{A566A388-5DEF-4804-AD30-838CBB4D3F43}" destId="{311AFC74-563E-4D61-94C8-FDF7995C7B8A}" srcOrd="0" destOrd="0" presId="urn:microsoft.com/office/officeart/2005/8/layout/hierarchy1"/>
    <dgm:cxn modelId="{60621E56-B90C-4F38-9204-4114360A20B9}" type="presParOf" srcId="{707618F5-6F4C-474D-B13B-ABA839C6535F}" destId="{46C1BDEB-0FD9-42DB-921C-1C42C18D22EA}" srcOrd="0" destOrd="0" presId="urn:microsoft.com/office/officeart/2005/8/layout/hierarchy1"/>
    <dgm:cxn modelId="{DE87BF02-CB39-4AC2-8352-580047F51145}" type="presParOf" srcId="{46C1BDEB-0FD9-42DB-921C-1C42C18D22EA}" destId="{E662C252-39E4-4DB1-A7D7-A01C5622DD0E}" srcOrd="0" destOrd="0" presId="urn:microsoft.com/office/officeart/2005/8/layout/hierarchy1"/>
    <dgm:cxn modelId="{920E4CC6-1578-4872-BB86-D06697EED208}" type="presParOf" srcId="{E662C252-39E4-4DB1-A7D7-A01C5622DD0E}" destId="{D742C7B0-09E6-4E06-8EAE-143ACD20A299}" srcOrd="0" destOrd="0" presId="urn:microsoft.com/office/officeart/2005/8/layout/hierarchy1"/>
    <dgm:cxn modelId="{231DA9BD-E951-434A-8545-9773BC0A1A74}" type="presParOf" srcId="{E662C252-39E4-4DB1-A7D7-A01C5622DD0E}" destId="{E80CFBED-E3AE-4DFD-9395-9EDDF8DBE4B2}" srcOrd="1" destOrd="0" presId="urn:microsoft.com/office/officeart/2005/8/layout/hierarchy1"/>
    <dgm:cxn modelId="{16DF1DB3-AE2F-4B7C-927E-A61DBFE37436}" type="presParOf" srcId="{46C1BDEB-0FD9-42DB-921C-1C42C18D22EA}" destId="{F57A4CAE-3BDC-4C7B-94C7-C1CD460ED3CB}" srcOrd="1" destOrd="0" presId="urn:microsoft.com/office/officeart/2005/8/layout/hierarchy1"/>
    <dgm:cxn modelId="{E326FBC0-7EFC-4AC8-9798-F80315B3CBBB}" type="presParOf" srcId="{707618F5-6F4C-474D-B13B-ABA839C6535F}" destId="{7D5FA413-7BBA-4940-8E35-59A4E4AE3C66}" srcOrd="1" destOrd="0" presId="urn:microsoft.com/office/officeart/2005/8/layout/hierarchy1"/>
    <dgm:cxn modelId="{9CA460AD-3730-4CCB-9815-BF5052D41785}" type="presParOf" srcId="{7D5FA413-7BBA-4940-8E35-59A4E4AE3C66}" destId="{1CEDC94A-232D-4CDB-878D-2AD2B4AA755A}" srcOrd="0" destOrd="0" presId="urn:microsoft.com/office/officeart/2005/8/layout/hierarchy1"/>
    <dgm:cxn modelId="{748D3CA7-CCF1-4914-806D-2F4E0FE8F47C}" type="presParOf" srcId="{1CEDC94A-232D-4CDB-878D-2AD2B4AA755A}" destId="{F8526C9D-B73D-4ECE-A33E-7CAC14A07A13}" srcOrd="0" destOrd="0" presId="urn:microsoft.com/office/officeart/2005/8/layout/hierarchy1"/>
    <dgm:cxn modelId="{80285E93-B0FB-49FF-A334-653237FF8BE0}" type="presParOf" srcId="{1CEDC94A-232D-4CDB-878D-2AD2B4AA755A}" destId="{311AFC74-563E-4D61-94C8-FDF7995C7B8A}" srcOrd="1" destOrd="0" presId="urn:microsoft.com/office/officeart/2005/8/layout/hierarchy1"/>
    <dgm:cxn modelId="{8B712C7B-EBB8-4901-B33F-F7A1E58238D8}" type="presParOf" srcId="{7D5FA413-7BBA-4940-8E35-59A4E4AE3C66}" destId="{AB9F6EBC-E33C-405E-BE7C-30BA2D04C2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331F6-1A2C-4CD6-87BB-EFAB41EFDAB3}">
      <dsp:nvSpPr>
        <dsp:cNvPr id="0" name=""/>
        <dsp:cNvSpPr/>
      </dsp:nvSpPr>
      <dsp:spPr>
        <a:xfrm>
          <a:off x="2388" y="1856169"/>
          <a:ext cx="1895208" cy="265329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player/client 1 and 2 in different positions (will have to keep track of number of clients)</a:t>
          </a:r>
          <a:endParaRPr lang="en-US" sz="1300" kern="1200"/>
        </a:p>
      </dsp:txBody>
      <dsp:txXfrm>
        <a:off x="2388" y="2864420"/>
        <a:ext cx="1895208" cy="1591975"/>
      </dsp:txXfrm>
    </dsp:sp>
    <dsp:sp modelId="{C6239D71-8B4B-45DB-8771-FE0C380955D3}">
      <dsp:nvSpPr>
        <dsp:cNvPr id="0" name=""/>
        <dsp:cNvSpPr/>
      </dsp:nvSpPr>
      <dsp:spPr>
        <a:xfrm>
          <a:off x="551999" y="2121498"/>
          <a:ext cx="795987" cy="79598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68569" y="2238068"/>
        <a:ext cx="562847" cy="562847"/>
      </dsp:txXfrm>
    </dsp:sp>
    <dsp:sp modelId="{668FDCDE-5239-40D3-87A4-96317E20EBB9}">
      <dsp:nvSpPr>
        <dsp:cNvPr id="0" name=""/>
        <dsp:cNvSpPr/>
      </dsp:nvSpPr>
      <dsp:spPr>
        <a:xfrm>
          <a:off x="2388" y="4509389"/>
          <a:ext cx="1895208"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D88554E-7BA1-4882-A85A-0FE2395EDB34}">
      <dsp:nvSpPr>
        <dsp:cNvPr id="0" name=""/>
        <dsp:cNvSpPr/>
      </dsp:nvSpPr>
      <dsp:spPr>
        <a:xfrm>
          <a:off x="2087118" y="1856169"/>
          <a:ext cx="1895208" cy="265329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Spawn a representation of client 2, client side, on client 1’s screen and vice versa</a:t>
          </a:r>
          <a:endParaRPr lang="en-US" sz="1300" kern="1200"/>
        </a:p>
      </dsp:txBody>
      <dsp:txXfrm>
        <a:off x="2087118" y="2864420"/>
        <a:ext cx="1895208" cy="1591975"/>
      </dsp:txXfrm>
    </dsp:sp>
    <dsp:sp modelId="{F26F4F55-EA71-4273-90CE-79ADDEEECDD3}">
      <dsp:nvSpPr>
        <dsp:cNvPr id="0" name=""/>
        <dsp:cNvSpPr/>
      </dsp:nvSpPr>
      <dsp:spPr>
        <a:xfrm>
          <a:off x="2636729" y="2121498"/>
          <a:ext cx="795987" cy="79598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53299" y="2238068"/>
        <a:ext cx="562847" cy="562847"/>
      </dsp:txXfrm>
    </dsp:sp>
    <dsp:sp modelId="{488BE222-A394-45F9-A926-D2DA1C77EA0A}">
      <dsp:nvSpPr>
        <dsp:cNvPr id="0" name=""/>
        <dsp:cNvSpPr/>
      </dsp:nvSpPr>
      <dsp:spPr>
        <a:xfrm>
          <a:off x="2087118" y="4509389"/>
          <a:ext cx="1895208" cy="7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E89762-65FC-4E30-A1B3-AA8C66550354}">
      <dsp:nvSpPr>
        <dsp:cNvPr id="0" name=""/>
        <dsp:cNvSpPr/>
      </dsp:nvSpPr>
      <dsp:spPr>
        <a:xfrm>
          <a:off x="4171848" y="1856169"/>
          <a:ext cx="1895208" cy="265329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Network the movement of both clients</a:t>
          </a:r>
          <a:endParaRPr lang="en-US" sz="1300" kern="1200"/>
        </a:p>
      </dsp:txBody>
      <dsp:txXfrm>
        <a:off x="4171848" y="2864420"/>
        <a:ext cx="1895208" cy="1591975"/>
      </dsp:txXfrm>
    </dsp:sp>
    <dsp:sp modelId="{8951ED2B-05AD-4F78-ACEA-934BFC41BF53}">
      <dsp:nvSpPr>
        <dsp:cNvPr id="0" name=""/>
        <dsp:cNvSpPr/>
      </dsp:nvSpPr>
      <dsp:spPr>
        <a:xfrm>
          <a:off x="4721459" y="2121498"/>
          <a:ext cx="795987" cy="7959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38029" y="2238068"/>
        <a:ext cx="562847" cy="562847"/>
      </dsp:txXfrm>
    </dsp:sp>
    <dsp:sp modelId="{C2A7E9D1-68D4-4747-BF3C-E8E14A4AB964}">
      <dsp:nvSpPr>
        <dsp:cNvPr id="0" name=""/>
        <dsp:cNvSpPr/>
      </dsp:nvSpPr>
      <dsp:spPr>
        <a:xfrm>
          <a:off x="4171848" y="4509389"/>
          <a:ext cx="1895208"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90096F3-ECA4-4EC4-BFE4-4FFF1C5C34C5}">
      <dsp:nvSpPr>
        <dsp:cNvPr id="0" name=""/>
        <dsp:cNvSpPr/>
      </dsp:nvSpPr>
      <dsp:spPr>
        <a:xfrm>
          <a:off x="6256578" y="1856169"/>
          <a:ext cx="1895208" cy="265329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7758" tIns="330200" rIns="147758" bIns="330200" numCol="1" spcCol="1270" anchor="t" anchorCtr="0">
          <a:noAutofit/>
        </a:bodyPr>
        <a:lstStyle/>
        <a:p>
          <a:pPr marL="0" lvl="0" indent="0" algn="l" defTabSz="577850">
            <a:lnSpc>
              <a:spcPct val="90000"/>
            </a:lnSpc>
            <a:spcBef>
              <a:spcPct val="0"/>
            </a:spcBef>
            <a:spcAft>
              <a:spcPct val="35000"/>
            </a:spcAft>
            <a:buNone/>
          </a:pPr>
          <a:r>
            <a:rPr lang="en-GB" sz="1300" kern="1200"/>
            <a:t>Gracefully handle players quitting</a:t>
          </a:r>
          <a:endParaRPr lang="en-US" sz="1300" kern="1200"/>
        </a:p>
      </dsp:txBody>
      <dsp:txXfrm>
        <a:off x="6256578" y="2864420"/>
        <a:ext cx="1895208" cy="1591975"/>
      </dsp:txXfrm>
    </dsp:sp>
    <dsp:sp modelId="{512B6B85-7BBC-494A-B1AF-4DC537E5DC8C}">
      <dsp:nvSpPr>
        <dsp:cNvPr id="0" name=""/>
        <dsp:cNvSpPr/>
      </dsp:nvSpPr>
      <dsp:spPr>
        <a:xfrm>
          <a:off x="6806188" y="2121498"/>
          <a:ext cx="795987" cy="79598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2058" tIns="12700" rIns="62058"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22758" y="2238068"/>
        <a:ext cx="562847" cy="562847"/>
      </dsp:txXfrm>
    </dsp:sp>
    <dsp:sp modelId="{6B21FE10-2B4F-49C3-BA91-DF459391B18D}">
      <dsp:nvSpPr>
        <dsp:cNvPr id="0" name=""/>
        <dsp:cNvSpPr/>
      </dsp:nvSpPr>
      <dsp:spPr>
        <a:xfrm>
          <a:off x="6256578" y="4509389"/>
          <a:ext cx="1895208" cy="7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2C7B0-09E6-4E06-8EAE-143ACD20A299}">
      <dsp:nvSpPr>
        <dsp:cNvPr id="0" name=""/>
        <dsp:cNvSpPr/>
      </dsp:nvSpPr>
      <dsp:spPr>
        <a:xfrm>
          <a:off x="1283"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0CFBED-E3AE-4DFD-9395-9EDDF8DBE4B2}">
      <dsp:nvSpPr>
        <dsp:cNvPr id="0" name=""/>
        <dsp:cNvSpPr/>
      </dsp:nvSpPr>
      <dsp:spPr>
        <a:xfrm>
          <a:off x="501904"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Now we can make it look a little better by adding a title, frost screen border, removing one of the alerts, placing the camera in a nice location to start, and a button that when you press starts the networking stuff</a:t>
          </a:r>
          <a:endParaRPr lang="en-US" sz="2400" kern="1200" dirty="0"/>
        </a:p>
      </dsp:txBody>
      <dsp:txXfrm>
        <a:off x="585701" y="873933"/>
        <a:ext cx="4337991" cy="2693452"/>
      </dsp:txXfrm>
    </dsp:sp>
    <dsp:sp modelId="{F8526C9D-B73D-4ECE-A33E-7CAC14A07A13}">
      <dsp:nvSpPr>
        <dsp:cNvPr id="0" name=""/>
        <dsp:cNvSpPr/>
      </dsp:nvSpPr>
      <dsp:spPr>
        <a:xfrm>
          <a:off x="5508110" y="314546"/>
          <a:ext cx="4505585" cy="286104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1AFC74-563E-4D61-94C8-FDF7995C7B8A}">
      <dsp:nvSpPr>
        <dsp:cNvPr id="0" name=""/>
        <dsp:cNvSpPr/>
      </dsp:nvSpPr>
      <dsp:spPr>
        <a:xfrm>
          <a:off x="6008730" y="790136"/>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This is done by placing the </a:t>
          </a:r>
          <a:r>
            <a:rPr lang="en-GB" sz="2400" kern="1200"/>
            <a:t>player spawning code and </a:t>
          </a:r>
          <a:r>
            <a:rPr lang="en-GB" sz="2400" kern="1200" dirty="0"/>
            <a:t>part of the </a:t>
          </a:r>
          <a:r>
            <a:rPr lang="en-GB" sz="2400" kern="1200"/>
            <a:t>networking logic </a:t>
          </a:r>
          <a:r>
            <a:rPr lang="en-GB" sz="2400" kern="1200" dirty="0"/>
            <a:t>in a function and having that function run as a result of the button being pressed</a:t>
          </a:r>
          <a:endParaRPr lang="en-US" sz="2400" kern="1200" dirty="0"/>
        </a:p>
      </dsp:txBody>
      <dsp:txXfrm>
        <a:off x="6092527" y="873933"/>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1200 54,'1056'0,"-970"4,117 20,-172-19,100 17,201 59,-309-73,2-2,-1-1,0-1,1-1,41 0,494-7,-437 4,-85 0,1-2,-1-2,-1-2,0-1,1-2,47-18,9-2,14-7,-94 31,0 1,1 0,0 1,-1 1,1 0,0 1,28 1,-35 0,-23 1,-672-1,641-1,0-2,-1-2,1-2,-75-21,102 23,0 1,-1 0,-37-2,-59 6,60 2,5-2,-92 3,111 0,0 1,-45 11,-77 31,64-19,-132 25,27-38,-1-15,59-1,-610 2,741 0,2-1,1 1,0 0,0 0,0 1,0-1,0 0,0 1,-6 1,9 1,6-1,18 2,0-1,-1-1,32-1,-17-1,474 3,-481-1,1 1,-1 1,1 1,-1 2,54 19,36 17,0-5,159 28,-243-60,-24-3,-27-2,-111-2,-237-11,-438-72,790 83,-33-5,-62-17,92 17,10 2,4 4,1-1,-1 0,0 1,1 0,-1 0,0-1,1 1,0 0,-1 0,0 0,3 1,194 17,-65-3,364 8,0-22,-379-2,-82 1,-7-1,0 1,0 1,45 9,117 25,-120-24,-46-5,-19-2,-7-2,-18 2,-106 4,50-5,-237 8,118-5,181-6,6 0,0 0,1 0,-1 1,0 0,0 0,-11 4,18-5,0 0,-1 0,1 0,0 0,0 0,0 0,0 0,0 0,0 0,0 0,0 0,0 0,0 0,0 0,0 0,0 1,0-1,0 0,0 0,0 0,-1 0,1 0,0 0,0 1,0-1,0 0,0 0,0 0,0 0,0 0,0 0,0 0,0 0,0 0,0 0,0 0,0 0,0 0,0 1,0-1,0 0,0 0,1 0,-1 0,0 0,0 0,0 1,9 2,14 2,2-2,41 2,-42-3,771 8,-730-10,-42 0,-23 0,0 0,0 0,0 0,0 0,0 0,0 0,0 0,0 0,0 1,0-1,0 0,0 0,0 0,0 0,0 0,0 0,0 0,0 0,0 0,0 0,0 0,0 0,0 1,0-1,0 0,0 0,0 0,0 0,0 0,0 0,0 1,0-1,0 0,0 0,0 0,0 0,0 0,0 0,0 0,0 0,0 0,0 0,0 0,1 0,-10 3,0 1,-1-2,1 0,-11 1,3 0,-199 26,-427 3,637-32,10 0,18-1,556 0,-407 1,-1701 0,1510 0,-29 5,42-5,-1 2,1 0,-1 0,1 1,0-1,-10 6,17-8,-1 0,1 0,0 0,0 0,0 0,0 0,0 0,-1 0,1 1,0-1,0 0,0 0,0 0,0 0,0 0,0 0,0 0,0 0,-1 1,1-1,0 0,0 0,0 1,0-1,0 0,0 0,0 0,0 0,0 0,0 1,0-1,0 0,0 0,0 0,0 0,0 0,0 1,0-1,0 0,0 0,0 1,0-1,1 0,-1 0,0 0,0 0,0 0,0 0,0 1,0-1,0 0,0 0,1 0,-1 0,0 1,0-1,0 0,0 0,0 0,0 0,1 0,-1 0,0 0,0 0,1 0,-1 0,0 0,0 0,0 0,18 3,99 3,-103-6,1127 1,-561-3,-480 3,105-2,-192-1,0 1,-1-2,1 0,-1-1,1 1,12-8,-8 4,-1 1,24-5,6 5,1 2,81 3,-117 1,110 11,-65-5,-28-3,385 33,-294-32,180-15,-273 9,0 1,52 6,51 16,-26-3,-51-11,1-2,-1-3,1-2,76-10,140-34,-250 41,38 0,-40 3,1-2,24-3,-40 5,1-1,-1 1,0 0,1-2,-1 2,1-1,-1 0,0 0,0-1,1 1,-1 0,-1 0,4-4,-5 5,0 0,0 0,0 0,0-1,0 1,0-1,0 1,0 0,0 0,0-1,0 1,0 0,0-1,-1 1,1 0,0 0,0 0,0-1,0 1,0 0,-1 0,1 0,0 0,-1-1,1 1,0 0,0 0,0-1,-1 1,1 0,-1 0,1 0,0 0,0 0,0 0,-1 0,1 0,0 0,-10-3,0 1,-1 0,1 1,-21 0,15 0,-543-3,339 6,199-2,12 0,0 0,0 0,-1 0,-16-5,26 5,-1 0,1 0,0 0,0 0,0 0,-1 0,1 0,-1 0,1 0,0 0,0 0,0 0,-1 0,1 0,0 0,0-1,0 1,0 0,-1 0,1 0,0 0,-1 0,1-1,0 1,0 0,0-1,0 1,0 0,0 0,0 0,0-1,0 1,-1-1,1 1,0 0,0 0,0 0,0-1,0 1,0 0,0 0,1-1,-1 1,0 0,0-1,0 1,0 0,0 0,0 0,0-1,0 1,0-1,1 1,-1 0,0 0,0 0,1 0,-1 0,0-1,0 1,1 0,16-11,4 1,1 1,1 1,42-9,-23 7,44-12,189-59,-232 63,-41 17,-1 0,2 0,-1 1,0-2,0 1,-1 0,4-3,-5 4,0 0,0 0,0-1,0 1,0 0,0 0,0 0,0 0,-1-1,1 1,0 0,0 0,0 0,0 0,0 0,0 0,0 0,0 0,0 0,0 0,0 0,0 0,-1 0,1 0,0-1,0 1,0 0,0 0,-1 0,1 0,0 0,0 0,0 0,0 0,0 0,0 0,0 0,0 0,0 0,-1 1,1-1,0 0,-1 0,-15 2,-117 26,-38 7,-377 14,-1-45,498-6,42 2,0 0,19 3,376 62,5-35,26 4,-344-25,-406-11,391 3,176-9,-209 5,0-1,0-2,0 0,0-1,-1-1,0-2,24-13,-17 5,50-25,-68 37,-1 1,1 0,1 2,23-5,152-11,-178 19,-9 2,-24 7,-15 2,-69 9,-46-5,130-13,-719 26,453-23,-965 3,408-6,590 12,187-5,-112 28,121-21,56-16,-7 4,11-1,9 0,110 17,-70-13,126 17,60 1,57-2,971 15,-1048-41,-69-4,-123 5,32-6,-56 7,1 1,-1 0,1 0,-1 0,1 0,-1 0,1 0,0 0,-1-1,0 1,1-1,0 1,-1 0,0 0,1-1,-1 1,0 0,1-1,0 0,-1 0,0 1,-1-1,1 1,0 0,-1-1,1 1,0 0,0 0,-1-1,1 1,0-1,-1 1,1 0,-1 0,1 0,0 0,-1-1,0 1,1 0,0 0,-1 0,0-1,-17-2,-35-5,-76-1,-51 2,-53-4,-51 0,-360-18,-3-27,365 20,45 0,55 5,55 5,108 22,-26-9,44 13,1 0,0 0,-1 0,0 0,1-1,0 1,0 0,-1-1,0 1,1 0,0 0,0 0,-1-1,1 1,0 0,0 0,-1-1,1 1,0-1,-1 1,1 0,0-1,0 0,0 1,1 0,-1-1,1 1,-1 0,0 0,1-1,-1 1,0-1,1 1,0 0,-1 0,0 0,1-1,0 1,-1 0,0 0,1 0,0 0,18-4,29-1,75-1,50 2,54 1,447-14,395-5,-996 22,-61 1,-17 0,-129 8,94-8,-1018 4,694-24,12-32,336 47,-2 0,-22-10,38 14,1-1,0 0,0 0,-1 0,1 1,0-1,0 0,-1 0,0-2,1 3,1 0,0 0,0-1,0 1,0 0,0-1,0 1,0 0,0 0,0 0,0-1,0 1,0 0,0-1,0 1,0 0,0 0,0 0,0-1,0 1,0 0,0 0,0 0,0-1,0 1,0 0,1-1,-1 1,0 0,0 0,0 0,0 0,0-1,1 1,-1 0,0 0,1-1,-1 1,6-2,1-1,-1 2,0-1,1 0,-1 1,12-1,99-7,50 4,730 10,-4 26,-810-27,-68-3,-23 0,-35 0,-69-1,-46 0,-42-1,-44 1,-48-1,-1323-102,1428 80,77 5,86 12,20 4,7 0,10 1,1 1,21 2,110 9,61 6,1397 51,-1559-68,-37 0,-27 0,-1155-3,747 3,1496 0,-1345 8,29 4,-36 3,-515 30,7 18,747-59,24-3,1 1,-30 7,50-9,0 0,0 0,0 1,0-1,0 0,0 0,0 0,0 0,0 0,0 0,0 0,0 0,0 0,0 1,0-1,0 0,0 0,0 0,0 0,0 0,0 0,0 0,0 0,0 0,0 0,0 0,0 0,0 0,0 0,0 0,0 0,0 0,0 0,0 0,0 0,0 0,0 0,0 0,0 0,0 0,0 1,-1-1,1 0,0 0,0 0,0 0,0 0,0 0,0 0,0 0,0 0,0 0,-1 0,1 0,0 0,0 0,0-1,11 3,190 0,-111-3,196-1,520 1,-621 9,-178-7,0 0,0 0,9 3,-16-4,0 0,0 0,0 0,0 1,0-1,-1 0,1 0,0 0,0 0,0 0,0 0,0 0,0 0,0 0,-1 1,1-1,0 0,0 0,0 1,0-1,-1 0,1 0,0 0,0 0,0 0,0 1,0-1,0 0,0 0,0 1,0-1,0 0,0 0,0 0,0 0,0 0,0 1,0-1,0 0,1 0,-1 0,0 0,0 0,0 1,0-1,1 0,-1 0,0 1,0-1,0 0,0 0,0 0,0 0,0 0,1 0,-1 0,0 0,0 0,0 0,0 0,0 0,1 0,-1 0,0 1,0-1,1 0,-1 0,0 0,0-1,-9 6,-1-2,0 1,0-1,-1-1,-13 2,13-2,-192 21,-6-14,145-8,-61 3,-276 11,397-15,6 0,9 1,32 1,75-2,51 0,-9 0,280 1,-7 18,-337-8,-94-11,1 1,0 0,-1-1,1 1,-1 0,1 0,3 3,-6-4,1 0,-1 0,0 0,0 0,0 0,0 0,0 0,0 1,0-1,1 0,-1 0,0 0,0 0,0 1,0-1,1 0,-1 1,0-1,0 0,0 0,0 0,0 0,0 1,0-1,0 0,0 1,0-1,0 0,0 0,-1 0,1 0,0 1,0-1,0 0,0 0,0 0,-1 0,1 1,0-1,0 0,0 0,0 1,0-1,0 0,-1 0,1 0,-5 3,0 0,0-1,0 0,0 0,-10 2,-83 19,-53-1,-379 20,-1-30,395-11,58-3,65-1,13 3,0 0,0 0,0 0,0 0,0 0,0 0,0 0,0-1,0 1,0 0,0 0,0-1,0 1,0 0,0 0,0 0,0 0,0 0,0 0,0 0,0 0,1-1,-1 1,0 0,0 0,0 0,0 0,0 0,1 0,-1 0,0 0,0 0,0 0,0 0,0 0,0 0,0 0,0 0,1 0,-1-1,0 1,0 0,0 0,0 0,0 0,0 0,0 0,0 0,1 1,-1-1,13-4,1 1,16 0,87-6,48 1,1018-3,-1140 11,-39 1,-25-1,-74 0,-65 0,-155 1,-502-2,781 1,-10 0,-1-2,-47-8,71 3,23 7,0 0,0 0,0 0,-1-1,1 1,0 0,-1 0,1 0,0 0,0 0,0 0,0 0,0-1,0 1,0 0,-1 0,1 0,0 0,0 0,0-1,0 1,0 0,0-1,0 1,0 0,0 0,0 0,0 0,0-1,0 1,0 0,0-1,0 1,0 0,0 0,0 0,0 0,0-1,0 1,1 0,-1 0,0 0,3-3,0 1,0 0,1 0,-1 1,1-1,-1 1,1 0,5-2,48-9,105-10,-150 21,838-43,-1047 37,8-6,-48-11,-787-124,881 120,120 23,-33-11,55 15,0 1,0-1,0 1,0-1,0 1,0-1,0 0,0 1,0-1,0 1,0-1,0-1,1 1,0 1,0 0,0 0,0-1,0 1,0 0,0 0,0 0,0-1,0 1,0-1,0 1,1 0,-1 0,0 0,0-1,0 1,0-1,0 1,0 0,1 0,-1 0,0 0,0-1,0 1,0 0,1 0,-1 0,1 0,-1 0,0 0,0 0,0 0,1 0,-1-1,1 1,-1 0,15-4,-1 1,1 1,16-2,114-6,551-7,-243 10,-345 5,-98 1,0 1,20 3,-30-3,0 0,1 0,-1 0,0 0,0 0,0 0,0 0,0 0,0 0,1 0,-1 0,0 0,0 1,0-1,1 0,-1 0,0 0,0 0,0 0,0 0,0 0,0 0,0 0,0 0,0 0,1 0,-1 1,0-1,0 0,0 0,0 0,0 1,0-1,0 0,0 0,0 0,1 0,-1 0,0 0,0 0,0 1,0-1,-1 0,-8 5,-20 4,1-2,-56 6,63-10,-674 45,628-48,54-2,19-1,31-4,950-85,-949 93,-33 0,-6 1,-16 3,-280 39,252-39,129-22,-19 3,807-96,-755 103,-105 7,0 0,0 0,13 3,-25-3,0 0,0-1,0 1,1 0,-1 0,0 0,0 0,0 0,0 0,0 0,0 0,0 0,0 1,1-1,-1 0,0 0,0 0,0 0,1 0,-1 0,0 0,0 0,0 0,0 0,0 0,0 0,0 0,0 0,0 0,0 1,0-1,0 0,0 0,0 0,1 0,-1 1,0-1,0 0,0 0,0 0,0 0,0 0,0 0,0 0,0 1,0-1,0 0,0 0,0 0,0 1,0-1,-1 0,1 0,0 0,0 0,0 0,0 0,0 0,0 0,0 0,0 0,0 1,-17 6,-72 11,-345 26,-6-28,383-14,24-1,-45-2,77 0,4 0,19-1,76-3,61 0,49 0,45 2,1091 1,-1296 2,-22-1,1 2,-1 0,44 9,-61-6,-9-3,0-1,0 1,0-1,0 0,0 0,0 1,0-1,-1 1,1-1,0 0,-1 0,1 0,0 1,0-1,-1 0,1 0,0 0,-1 0,1 1,0-1,0 0,-1 0,1 0,0 0,-1 1,0-1,-19 6,-30 5,-319 46,-9-15,338-38,-131 13,162-15,18-1,31-2,639-24,-635 24,1138-36,-1172 37,-21 1,-14 0,-778 61,751-53,42-6,10-3,0 0,0 0,0 0,0 0,0 0,0 0,0 0,0 0,0 0,0 0,0 1,0-1,-1 0,1 0,0 0,0 0,0 0,0 0,0 0,0 1,0-1,0 0,0 0,0 0,1 0,-1 0,0 0,0 0,0 0,0 0,0 0,0 0,0 0,0 0,0 0,0 0,0 0,0 0,0 1,1-1,-1 0,0 0,0 0,0 0,0 0,0 0,0 0,0 0,0 0,0 0,0 0,0 0,0 0,0 0,0 0,0 0,0 0,1 0,-1 0,0 0,0 0,0 0,0 0,0 0,0 0,0 0,0 0,0 0,0 0,48 3,60-2,60-7,1018-28,-1024 29,-103 1,-41 2,0 1,36 3,-53-2,-3 1,-16 2,-386 25,-4-17,338-10,-1004 6,1033-8,36 1,9 0,63 0,59-1,1268 1,-2050 0,593-1,43-2,20 3,0 0,-1 0,1 0,-1 0,1 0,0 0,0 0,0 0,-1 0,1-1,0 1,-1 0,1 0,0-1,0 1,0 0,0 0,-1 0,1 0,0 0,0-1,0 1,0 0,0 0,0 0,-1-1,1 1,0-1,1 0,0 0,1 0,0-1,-1 1,1 0,0 0,-1 0,1 0,0 0,-1 0,1 1,0-1,0 1,3-1,51-12,94-10,348-11,-85 7,-360 20,-53 7,0 0,0 0,0 0,0 0,1 0,-1 0,0 0,0 0,0 0,0 0,0 0,0 0,0 0,0 0,0 0,1 0,-1 0,0 0,0 0,0 0,0 0,1 0,-1 0,0 0,0 0,0 0,0 0,0 0,0 0,0 0,0 0,0 0,0 0,0-1,0 1,0 0,0 0,1 0,-1 0,0 0,0 0,0 0,0 0,0 0,0 0,0 0,0-1,0 1,0 0,0 0,0 0,0 0,0-1,0 1,0 0,0 0,0 0,0 0,0 0,-14-3,-254-11,183 12,-622-9,620 10,57-3,33 4,0-1,-1 0,1 0,0 1,0-1,0 1,0-1,3 1,596-57,-567 53,436-38,-391 40,-61 4,-11 3,-8-5,0 0,-1 0,1 1,0-1,0 0,0 1,0-1,0 0,0 0,0 1,-1-1,1 0,0 1,-1-1,1 0,0 0,0 0,0 0,-1 0,1 1,0-1,0 0,0 0,-1 0,-16 7,-35 6,-87 11,58-12,-142 26,154-24,56-9,13-5,0 0,0 0,0 0,0 0,0 0,-1 0,1 0,0 1,0-1,0 0,0 0,0 0,0 0,0 0,0 1,0-1,0 0,0 0,0 0,-1 0,1 0,0 0,0 0,0 0,0 0,0 0,1 0,-1 1,0-1,0 0,0 0,0 0,0 0,0 0,0 0,0 0,0 0,0 0,0 0,0 0,1 0,-1 1,0-1,0 0,0 0,0 0,0 0,0 0,0 0,0 0,0 0,0 0,0 0,0 0,1 0,-1 0,0 1,0-1,0 0,0 0,0 0,0-1,0 1,10 3,1-2,20 1,79 1,57-2,879-5,-943 5,-95 0,0-1,0 1,15 3,-23-4,0 0,0 0,0 0,0 0,1 0,-1 0,0 0,0 0,0 0,1 0,-1 0,0 0,0 0,0 0,0 0,0 0,0 0,0 0,0 0,0 1,0-1,1 0,-1 0,0 0,0 0,0 0,0 0,0 0,0 0,0 0,1 0,-1 0,0 1,0-1,0 0,0 0,0 0,0 0,0 1,0-1,0 0,0 0,0 0,0 0,0 0,0 0,0 0,0 0,0 1,0-1,-1 0,1 0,0 0,0 1,-14 4,-75 13,-78 6,-70 1,-63-1,-69 3,-457 37,810-62,-214 24,209-21,15-1,8-3,1 0,-1 0,1-1,-1 1,1-1,0 0,-1 0,6 0,195-1,9-18,-79 6,549-27,-465 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1508 225 24575,'15'-7'0,"-1"1"0,26-6 0,-2 1 0,100-42 0,-79 28 0,1 3 0,81-19 0,-117 37 0,-1 2 0,36 1 0,-33 1 0,42-5 0,-11-5 0,-9 0 0,91-4 0,-85 14 0,14-2 0,81 9 0,-25 15 0,4 0 0,-107-20 0,296 35 0,10-22 0,65-16 0,-263 11 0,-22 0 0,-79-9 0,2 1 0,-2 2 0,1 1 0,35 11 0,13 10 0,53 15 0,112 9 0,-173-36 0,-47-9 0,-1 2 0,0 1 0,0 0 0,34 20 0,30 13 0,72 16 0,139 61 0,-254-99 0,-11-4 0,0 0 0,50 36 0,-73-45 0,-1-1 0,0 1 0,0 1 0,0 0 0,-1 0 0,0 0 0,-1 1 0,1 0 0,-1 0 0,-1 0 0,1 1 0,-2 0 0,1-1 0,4 19 0,-2-2 0,4 15 0,-10-37 0,0 0 0,1 1 0,-1 0 0,0-1 0,0 1 0,0-1 0,-1 1 0,0 4 0,0-6 0,0 0 0,0 0 0,0 0 0,0 0 0,0 0 0,0-1 0,-1 1 0,1 0 0,-1-1 0,0 1 0,1 0 0,-1-1 0,-2 2 0,-28 13 0,8-5 0,-10 7 0,-39 15 0,-12 6 0,32-13 0,-81 27 0,92-36 0,-49 26 0,13-5 0,62-31 0,-1-1 0,-1-1 0,-33 6 0,-55 1 0,56-8 0,-340 12 0,372-15 0,0 0 0,-28 7 0,24-4 0,-31 2 0,-359-4 0,208-4 0,147 2 0,-87 2 0,114 0 0,0 1 0,-52 14 0,41-6 0,1 2 0,0 2 0,-42 22 0,63-27 0,1-2 0,-2-1 0,-40 11 0,-59 2 0,88-15 0,-131 14 0,94-12 0,-36 0 0,-106-6 0,90-2 0,-1158 1 0,1088-11 0,9 0 0,146 10 0,0-3 0,-45-11 0,-2 1 0,41 9 0,3 0 0,-70-17 0,99 18 0,1 0 0,0-1 0,-1 1 0,1-1 0,0-1 0,1 0 0,0 0 0,-12-12 0,-5-4 0,-20-22 0,17 15 0,6 10 0,2-3 0,1 1 0,1-1 0,-16-27 0,30 43 0,1 0 0,-1 0 0,1 0 0,1-1 0,-1 1 0,0 0 0,1 0 0,0-9 0,2-53 0,0 40 0,-1 2 0,0 4 0,4-26 0,-3 40 0,1 1 0,0-1 0,-1 1 0,2-1 0,-1 1 0,2 1 0,4-9 0,-3 5 0,1 0 0,1 1 0,0 0 0,0 0 0,0 1 0,1 0 0,0 1 0,1 0 0,0 0 0,17-11 0,64-35 0,-39 16 0,-4 3 0,6 4 0,109-46 0,-104 50 0,-6 4 0,74-22 0,-98 37 0,-1 0 0,1 3 0,0 0 0,50 0 0,-32 4 0,1-2 0,54-11 0,92-26 0,-143 29 0,0 3 0,0 2 0,64 2 0,-105 3-170,0-1-1,1 0 0,-1 0 1,1-1-1,-2 0 0,2 0 1,15-7-1,-12 2-6655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24575,'4'1'0,"0"-1"0,-1 2 0,1-1 0,1 0 0,-2 1 0,1 0 0,-1 0 0,1 0 0,-1 0 0,0 0 0,1 1 0,-2-1 0,4 4 0,13 8 0,193 153 0,-57-42 0,193 159 0,-253-197 0,124 148 0,-36 25 0,-83-108 0,118 146 0,-154-221 0,123 117 0,264 169-1365,-419-340-5461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1475 0 24575,'-2'1'0,"0"-1"0,0 0 0,1 0 0,-1 1 0,0 0 0,0-1 0,0 1 0,1 0 0,-1 0 0,1 0 0,-1 0 0,0 0 0,1 0 0,-2 2 0,-22 25 0,10-10 0,-468 535 0,253-291 0,-23 29 0,212-235 0,2 1 0,2 1 0,-44 98 0,40-76 0,-68 96 0,88-144 0,-30 54-1365,30-48-5461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1 640 24575,'0'11'0,"2"61"0,-1-56 0,1-1 0,6 25 0,52 132 0,-54-156 0,3 11 0,-5-16 0,5 15 0,-8-26 0,-1 1 0,0 0 0,1 0 0,-1 0 0,1-1 0,-1 1 0,0 0 0,1-1 0,0 1 0,-1-1 0,1 1 0,0-1 0,-1 1 0,1-1 0,0 1 0,-1-1 0,1 1 0,-1-1 0,1 0 0,0 1 0,0-1 0,0 0 0,-1 0 0,1 1 0,0-1 0,0 0 0,0 0 0,0 0 0,-1 0 0,1 0 0,0 0 0,0-1 0,0 1 0,1-1 0,2 0 0,1-1 0,-1 0 0,0 0 0,0-1 0,4-3 0,1 0 0,47-31 0,-2-3 0,-1-3 0,-3-2 0,-1-2 0,64-79 0,-5-7 0,81-103 0,-18-12 0,-146 202 0,-20 38-45,-3 6-175,-1 0 0,1-1 0,-1 1 0,0-1 0,2-4 0,-2 0-6606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38.575"/>
    </inkml:context>
    <inkml:brush xml:id="br0">
      <inkml:brushProperty name="width" value="0.05" units="cm"/>
      <inkml:brushProperty name="height" value="0.05" units="cm"/>
      <inkml:brushProperty name="color" value="#E71224"/>
    </inkml:brush>
  </inkml:definitions>
  <inkml:trace contextRef="#ctx0" brushRef="#br0">96 663 24575,'1'8'0,"-1"0"0,1-1 0,0 1 0,1 0 0,0 0 0,0-1 0,0 0 0,1 1 0,0-1 0,1-1 0,0 1 0,0 0 0,1 0 0,0-2 0,-1 2 0,12 9 0,-9-10 0,0 0 0,1 0 0,1 0 0,-1-1 0,0 0 0,1-1 0,0 0 0,-1 0 0,2-1 0,-1 0 0,1-1 0,-1 0 0,12 1 0,250-1 0,-131-4 0,333 2 0,-448 1 0,2 2 0,40 8 0,-37-4 0,41 3 0,290-7 0,-183-6 0,-79 5 0,117-4 0,-204 0 0,2-1 0,-2 0 0,2-1 0,-1 0 0,-1-1 0,0 0 0,0-1 0,0 0 0,19-14 0,7-9 0,46-45 0,-65 57 0,2-6 0,-2 0 0,0 0 0,31-53 0,-21 31 0,-23 33 0,1 0 0,-1-1 0,0 1 0,-1-1 0,-1-1 0,-1 1 0,4-26 0,-4 16 0,-1 0 0,-1-1 0,-5-42 0,4 61 0,-1 1 0,-1-1 0,1 0 0,-1 0 0,0 1 0,1 0 0,-1-1 0,0 1 0,-1 0 0,0-1 0,0 1 0,0 1 0,0 0 0,-6-6 0,-5-3 0,-1 1 0,-25-15 0,-9-7 0,40 25 0,-1 0 0,-1 1 0,1 1 0,-1-1 0,0 1 0,0 1 0,-1 0 0,1 0 0,-1 2 0,-1 0 0,1 0 0,0 0 0,0 2 0,-24-1 0,-314 3 0,112 1 0,194-4 0,-69-12 0,-28-2 0,-444 15 0,281 3 0,-100-2 0,396 0 0,0 0 0,1 1 0,-1 0 0,-1 0 0,1 1 0,1 0 0,-1 0 0,1 1 0,-1-1 0,-8 6 0,11-4 0,0-1 0,0 1 0,1 0 0,0 0 0,0-1 0,-1 2 0,1-1 0,1 1 0,-1 0 0,1 0 0,1 1 0,-1-2 0,0 2 0,-2 7 0,-4 15 0,2 0 0,1 0 0,1 1 0,2 0 0,0 0 0,3 50 0,0-58 0,0-7 0,0 2 0,0-1 0,2 1 0,0-1 0,1 0 0,0 0 0,6 17 0,2-8-341,-2 1 0,-2-1-1,7 28 1,-9-25-6485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31:51.437"/>
    </inkml:context>
    <inkml:brush xml:id="br0">
      <inkml:brushProperty name="width" value="0.05" units="cm"/>
      <inkml:brushProperty name="height" value="0.05" units="cm"/>
      <inkml:brushProperty name="color" value="#E71224"/>
    </inkml:brush>
  </inkml:definitions>
  <inkml:trace contextRef="#ctx0" brushRef="#br0">381 349 24575,'1172'0'0,"-1109"-2"0,87-17 0,-82 9 0,95-20 0,-95 18 0,-27 4 0,64-4 0,72-4 0,-29 2 0,-14-3 0,6 0 0,-87 12 0,90-21 0,-89 14 0,74-6 0,302 14 0,-232 7 0,-158-3 0,554 11 0,402 9 0,-797-20 0,-96-5 0,129-22 0,59-5 0,275 31 0,-277 3 0,77-3 0,396 3 0,-428 13 0,106 2 0,632-19 0,-1014-1 0,0-3 0,-1-3 0,77-21 0,-67 14 0,125-14 0,11 25 0,51-4 0,537-12 0,-548 24 0,2925-3 0,-2827 15 0,-43 2 0,-237-13 0,2 2 0,93 25 0,-73-14 0,73 26 0,-108-27 0,99 18 0,-114-29 0,8 0 0,1 1 0,-1 2 0,47 17 0,-22-5 0,-45-15 0,0 2 0,37 16 0,4 4 0,2-1 0,113 26 0,-64-20 0,3 12 0,-82-29 0,0-2 0,47 13 0,-49-20 0,-1 0 0,-2 1 0,1 2 0,-1-1 0,55 28 0,91 45 0,-113-55 0,76 42 0,-44-16 0,20 12 0,-108-61 0,7 4 0,0 1 0,-2 1 0,0-1 0,0 1 0,18 21 0,-16-15 0,28 24 0,-33-33 0,-2 1 0,1-1 0,0 1 0,0 0 0,-2 0 0,1 1 0,0 0 0,-1-1 0,0 2 0,-1-1 0,0 0 0,-1 1 0,5 15 0,-2 16 0,-3 0 0,-1 0 0,-5 66 0,0-14 0,4 15 0,-3 101 0,0-199 0,0 1 0,0-2 0,-1 1 0,0 1 0,-1-1 0,1-2 0,-1 2 0,-1-1 0,0 1 0,0-2 0,-1 0 0,1 1 0,-11 7 0,-10 10 0,-1 0 0,-31 20 0,49-39 0,-25 17 0,-2-2 0,-73 34 0,36-21 0,19-11 0,-1-2 0,-106 26 0,65-21 0,-90 41 0,28-8 0,64-33 0,-119 16 0,97-21 0,-42 13 0,-121 20 0,-268-43 0,325-15 0,-207 21 0,80-2 0,-443-14 0,380-3 0,297 2 0,-238 6 0,281 0 0,2 2 0,-137 34 0,-202 50 0,288-63 0,-9 1 0,23-12 0,-2-6 0,-127-1 0,169-12 0,-29-1 0,-154 16 0,-52 8 0,-3-23 0,108-1 0,-6654 2 0,6359-34 0,176 7 0,2 22 0,36 2 0,230 1 0,-529-41 0,544 38 0,-402-34 0,-727 40 0,1155-1 0,-2-1 0,1 0 0,0 0 0,1-1 0,-1 0 0,1-1 0,-1 1 0,1-1 0,0-1 0,0 1 0,0-1 0,1-1 0,-1 0 0,1 0 0,-1 1 0,1-2 0,2 1 0,-2-1 0,1-1 0,-6-7 0,-6-14 0,0 1 0,2-2 0,-18-49 0,28 65 0,-10-30 0,-19-87 0,-3-12 0,29 113 0,1-1 0,2-1 0,-4-41 0,0-8 0,-13-62 0,-6-242 0,26 287 0,6-107 0,0 181 0,1 0 0,0 1 0,15-36 0,-4 7 0,3-13 0,12-41 0,16 1 0,-9 26 0,-13 18 0,3 2 0,38-59 0,-53 95-71,-4 8-360,1-1-1,13-15 1,-5 11-6395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02/12/2024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on the server for each socket when they connect to the server. Each socket represents a two way communication between server 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7</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20</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46</a:t>
            </a:fld>
            <a:endParaRPr lang="en-GB"/>
          </a:p>
        </p:txBody>
      </p:sp>
    </p:spTree>
    <p:extLst>
      <p:ext uri="{BB962C8B-B14F-4D97-AF65-F5344CB8AC3E}">
        <p14:creationId xmlns:p14="http://schemas.microsoft.com/office/powerpoint/2010/main" val="20333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see the two messages sent to the client</a:t>
            </a:r>
          </a:p>
          <a:p>
            <a:endParaRPr lang="en-GB" dirty="0"/>
          </a:p>
          <a:p>
            <a:r>
              <a:rPr lang="en-GB" dirty="0"/>
              <a:t>And you can see a bunch of messages received from the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49</a:t>
            </a:fld>
            <a:endParaRPr lang="en-GB"/>
          </a:p>
        </p:txBody>
      </p:sp>
    </p:spTree>
    <p:extLst>
      <p:ext uri="{BB962C8B-B14F-4D97-AF65-F5344CB8AC3E}">
        <p14:creationId xmlns:p14="http://schemas.microsoft.com/office/powerpoint/2010/main" val="8882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53</a:t>
            </a:fld>
            <a:endParaRPr lang="en-GB"/>
          </a:p>
        </p:txBody>
      </p:sp>
    </p:spTree>
    <p:extLst>
      <p:ext uri="{BB962C8B-B14F-4D97-AF65-F5344CB8AC3E}">
        <p14:creationId xmlns:p14="http://schemas.microsoft.com/office/powerpoint/2010/main" val="9822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02/12/2024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02/12/2024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4.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3.xml"/><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4.xml"/><Relationship Id="rId4" Type="http://schemas.openxmlformats.org/officeDocument/2006/relationships/image" Target="../media/image27.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ustomXml" Target="../ink/ink7.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adgets on a desk">
            <a:extLst>
              <a:ext uri="{FF2B5EF4-FFF2-40B4-BE49-F238E27FC236}">
                <a16:creationId xmlns:a16="http://schemas.microsoft.com/office/drawing/2014/main" id="{46A68798-2973-9766-410B-A617DD3A7854}"/>
              </a:ext>
            </a:extLst>
          </p:cNvPr>
          <p:cNvPicPr>
            <a:picLocks noChangeAspect="1"/>
          </p:cNvPicPr>
          <p:nvPr/>
        </p:nvPicPr>
        <p:blipFill>
          <a:blip r:embed="rId2"/>
          <a:srcRect t="8178" b="16822"/>
          <a:stretch/>
        </p:blipFill>
        <p:spPr>
          <a:xfrm>
            <a:off x="20" y="10"/>
            <a:ext cx="12191980" cy="6857990"/>
          </a:xfrm>
          <a:prstGeom prst="rect">
            <a:avLst/>
          </a:prstGeom>
        </p:spPr>
      </p:pic>
      <p:sp useBgFill="1">
        <p:nvSpPr>
          <p:cNvPr id="9" name="Rectangle 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a:xfrm>
            <a:off x="2090528" y="2299176"/>
            <a:ext cx="4131368" cy="1571164"/>
          </a:xfrm>
        </p:spPr>
        <p:txBody>
          <a:bodyPr anchor="t">
            <a:normAutofit/>
          </a:bodyPr>
          <a:lstStyle/>
          <a:p>
            <a:pPr algn="l"/>
            <a:r>
              <a:rPr lang="en-GB" sz="360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a:xfrm>
            <a:off x="2090529" y="4199213"/>
            <a:ext cx="4191938" cy="598548"/>
          </a:xfrm>
        </p:spPr>
        <p:txBody>
          <a:bodyPr anchor="ctr">
            <a:normAutofit/>
          </a:bodyPr>
          <a:lstStyle/>
          <a:p>
            <a:pPr algn="l"/>
            <a:r>
              <a:rPr lang="en-GB" sz="1500"/>
              <a:t>A Guide on how to use socket io in conjunction with three js to create a multiplayer game.</a:t>
            </a:r>
          </a:p>
        </p:txBody>
      </p:sp>
      <p:cxnSp>
        <p:nvCxnSpPr>
          <p:cNvPr id="11" name="Straight Connector 1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11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84F-7CC4-8728-FAD1-26926A38A8C6}"/>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41EE6E30-872D-B16F-DE10-8C676903F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354" y="440501"/>
            <a:ext cx="5320193" cy="6296088"/>
          </a:xfrm>
        </p:spPr>
      </p:pic>
      <p:sp>
        <p:nvSpPr>
          <p:cNvPr id="6" name="TextBox 5">
            <a:extLst>
              <a:ext uri="{FF2B5EF4-FFF2-40B4-BE49-F238E27FC236}">
                <a16:creationId xmlns:a16="http://schemas.microsoft.com/office/drawing/2014/main" id="{4B7DEB0D-107D-528D-9066-BB1EE111C8A8}"/>
              </a:ext>
            </a:extLst>
          </p:cNvPr>
          <p:cNvSpPr txBox="1"/>
          <p:nvPr/>
        </p:nvSpPr>
        <p:spPr>
          <a:xfrm>
            <a:off x="105508" y="1766064"/>
            <a:ext cx="2989384" cy="646331"/>
          </a:xfrm>
          <a:prstGeom prst="rect">
            <a:avLst/>
          </a:prstGeom>
          <a:noFill/>
        </p:spPr>
        <p:txBody>
          <a:bodyPr wrap="square" rtlCol="0">
            <a:spAutoFit/>
          </a:bodyPr>
          <a:lstStyle/>
          <a:p>
            <a:r>
              <a:rPr lang="en-GB" dirty="0"/>
              <a:t>Flexibility in what we send when we send messages</a:t>
            </a:r>
          </a:p>
        </p:txBody>
      </p:sp>
    </p:spTree>
    <p:extLst>
      <p:ext uri="{BB962C8B-B14F-4D97-AF65-F5344CB8AC3E}">
        <p14:creationId xmlns:p14="http://schemas.microsoft.com/office/powerpoint/2010/main" val="357703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3458" y="579473"/>
            <a:ext cx="6425083" cy="4224493"/>
          </a:xfrm>
          <a:prstGeom prst="rect">
            <a:avLst/>
          </a:prstGeom>
        </p:spPr>
      </p:pic>
    </p:spTree>
    <p:extLst>
      <p:ext uri="{BB962C8B-B14F-4D97-AF65-F5344CB8AC3E}">
        <p14:creationId xmlns:p14="http://schemas.microsoft.com/office/powerpoint/2010/main" val="192328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a:xfrm>
            <a:off x="838200" y="365125"/>
            <a:ext cx="10515600" cy="1325563"/>
          </a:xfrm>
        </p:spPr>
        <p:txBody>
          <a:bodyPr>
            <a:normAutofit/>
          </a:bodyPr>
          <a:lstStyle/>
          <a:p>
            <a:r>
              <a:rPr lang="en-GB" sz="5000"/>
              <a:t>Quick recommendation before we start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a:xfrm>
            <a:off x="838200" y="1929384"/>
            <a:ext cx="10515600" cy="4251960"/>
          </a:xfrm>
        </p:spPr>
        <p:txBody>
          <a:bodyPr>
            <a:normAutofit/>
          </a:bodyPr>
          <a:lstStyle/>
          <a:p>
            <a:r>
              <a:rPr lang="en-GB" sz="2200"/>
              <a:t>I used Jetbrains Rider as my ide for this </a:t>
            </a:r>
          </a:p>
          <a:p>
            <a:endParaRPr lang="en-GB" sz="2200"/>
          </a:p>
          <a:p>
            <a:r>
              <a:rPr lang="en-GB" sz="2200"/>
              <a:t>And it was leagues above any other ide’s that ive used so far.</a:t>
            </a:r>
          </a:p>
          <a:p>
            <a:endParaRPr lang="en-GB" sz="2200"/>
          </a:p>
          <a:p>
            <a:r>
              <a:rPr lang="en-GB" sz="2200"/>
              <a:t>It actually has IntelliSense you can be confident in and also has IntelliSense for all the THREEjs symbols which was very useful.</a:t>
            </a:r>
          </a:p>
          <a:p>
            <a:endParaRPr lang="en-GB" sz="2200"/>
          </a:p>
          <a:p>
            <a:r>
              <a:rPr lang="en-GB" sz="2200"/>
              <a:t>Its recently became free via a community licence but is also available to students </a:t>
            </a:r>
          </a:p>
          <a:p>
            <a:endParaRPr lang="en-GB" sz="2200"/>
          </a:p>
          <a:p>
            <a:r>
              <a:rPr lang="en-GB" sz="220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a:xfrm>
            <a:off x="838200" y="365125"/>
            <a:ext cx="10515600" cy="1325563"/>
          </a:xfrm>
        </p:spPr>
        <p:txBody>
          <a:bodyPr>
            <a:normAutofit/>
          </a:bodyPr>
          <a:lstStyle/>
          <a:p>
            <a:r>
              <a:rPr lang="en-GB" sz="5400"/>
              <a:t>Demo Scene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a:xfrm>
            <a:off x="838200" y="1929384"/>
            <a:ext cx="10515600" cy="4251960"/>
          </a:xfrm>
        </p:spPr>
        <p:txBody>
          <a:bodyPr>
            <a:normAutofit/>
          </a:bodyPr>
          <a:lstStyle/>
          <a:p>
            <a:endParaRPr lang="en-GB" sz="2200"/>
          </a:p>
        </p:txBody>
      </p:sp>
    </p:spTree>
    <p:extLst>
      <p:ext uri="{BB962C8B-B14F-4D97-AF65-F5344CB8AC3E}">
        <p14:creationId xmlns:p14="http://schemas.microsoft.com/office/powerpoint/2010/main" val="388870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a:xfrm>
            <a:off x="630936" y="639520"/>
            <a:ext cx="3429000" cy="1719072"/>
          </a:xfrm>
        </p:spPr>
        <p:txBody>
          <a:bodyPr anchor="b">
            <a:normAutofit/>
          </a:bodyPr>
          <a:lstStyle/>
          <a:p>
            <a:r>
              <a:rPr lang="en-GB" sz="3800"/>
              <a:t>How it's made part 1 setting up the scene</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630936" y="2807208"/>
            <a:ext cx="3429000" cy="3410712"/>
          </a:xfrm>
        </p:spPr>
        <p:txBody>
          <a:bodyPr anchor="t">
            <a:normAutofit/>
          </a:bodyPr>
          <a:lstStyle/>
          <a:p>
            <a:r>
              <a:rPr lang="en-GB" sz="2200"/>
              <a:t>Just for reference here is the SceneInitializer.</a:t>
            </a:r>
          </a:p>
          <a:p>
            <a:endParaRPr lang="en-GB" sz="2200"/>
          </a:p>
          <a:p>
            <a:r>
              <a:rPr lang="en-GB" sz="2200"/>
              <a:t>It has a few member variables but essentially just sets three js up for us so its ready to be used leaving our main file clean</a:t>
            </a:r>
          </a:p>
        </p:txBody>
      </p:sp>
      <p:pic>
        <p:nvPicPr>
          <p:cNvPr id="5" name="Picture 4" descr="A screen shot of a computer program&#10;&#10;Description automatically generated">
            <a:extLst>
              <a:ext uri="{FF2B5EF4-FFF2-40B4-BE49-F238E27FC236}">
                <a16:creationId xmlns:a16="http://schemas.microsoft.com/office/drawing/2014/main" id="{FC028B68-913A-EF2F-F080-046A44CD09A2}"/>
              </a:ext>
            </a:extLst>
          </p:cNvPr>
          <p:cNvPicPr>
            <a:picLocks noChangeAspect="1"/>
          </p:cNvPicPr>
          <p:nvPr/>
        </p:nvPicPr>
        <p:blipFill>
          <a:blip r:embed="rId2"/>
          <a:stretch>
            <a:fillRect/>
          </a:stretch>
        </p:blipFill>
        <p:spPr>
          <a:xfrm>
            <a:off x="4654296" y="1107624"/>
            <a:ext cx="6903720" cy="4642752"/>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EC2D2-1243-0160-C7BC-1219CAD4BB9B}"/>
              </a:ext>
            </a:extLst>
          </p:cNvPr>
          <p:cNvSpPr>
            <a:spLocks noGrp="1"/>
          </p:cNvSpPr>
          <p:nvPr>
            <p:ph type="title"/>
          </p:nvPr>
        </p:nvSpPr>
        <p:spPr>
          <a:xfrm>
            <a:off x="838200" y="365125"/>
            <a:ext cx="10515600" cy="1325563"/>
          </a:xfrm>
        </p:spPr>
        <p:txBody>
          <a:bodyPr>
            <a:normAutofit/>
          </a:bodyPr>
          <a:lstStyle/>
          <a:p>
            <a:r>
              <a:rPr lang="en-GB" sz="5400"/>
              <a:t>Goals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C80FF47D-BA7D-8F93-73C2-100F2536ADC3}"/>
              </a:ext>
            </a:extLst>
          </p:cNvPr>
          <p:cNvSpPr>
            <a:spLocks noGrp="1"/>
          </p:cNvSpPr>
          <p:nvPr>
            <p:ph idx="1"/>
          </p:nvPr>
        </p:nvSpPr>
        <p:spPr>
          <a:xfrm>
            <a:off x="838200" y="1929384"/>
            <a:ext cx="10515600" cy="4251960"/>
          </a:xfrm>
        </p:spPr>
        <p:txBody>
          <a:bodyPr>
            <a:normAutofit/>
          </a:bodyPr>
          <a:lstStyle/>
          <a:p>
            <a:r>
              <a:rPr lang="en-GB" sz="2200"/>
              <a:t>Give an introduction on how to use socket io by working through a demo project</a:t>
            </a:r>
          </a:p>
          <a:p>
            <a:r>
              <a:rPr lang="en-GB" sz="2200"/>
              <a:t>Give insight into how I would go about creating a multiplayer game in three js and structuring the code</a:t>
            </a:r>
          </a:p>
          <a:p>
            <a:endParaRPr lang="en-GB" sz="2200"/>
          </a:p>
          <a:p>
            <a:r>
              <a:rPr lang="en-GB" sz="2200"/>
              <a:t>Code is shared in this presentation, however the way it is presented means you wont be able to simply copy and paste a working solution </a:t>
            </a:r>
          </a:p>
        </p:txBody>
      </p:sp>
    </p:spTree>
    <p:extLst>
      <p:ext uri="{BB962C8B-B14F-4D97-AF65-F5344CB8AC3E}">
        <p14:creationId xmlns:p14="http://schemas.microsoft.com/office/powerpoint/2010/main" val="375628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D00046-AE21-99B4-7069-4A7B18551F4B}"/>
              </a:ext>
            </a:extLst>
          </p:cNvPr>
          <p:cNvSpPr/>
          <p:nvPr/>
        </p:nvSpPr>
        <p:spPr>
          <a:xfrm>
            <a:off x="-82062" y="0"/>
            <a:ext cx="12274062" cy="6858000"/>
          </a:xfrm>
          <a:prstGeom prst="rect">
            <a:avLst/>
          </a:prstGeom>
          <a:solidFill>
            <a:srgbClr val="3F3F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600" kern="1200" dirty="0">
                <a:solidFill>
                  <a:schemeClr val="bg1"/>
                </a:solidFill>
                <a:latin typeface="+mj-lt"/>
                <a:ea typeface="+mj-ea"/>
                <a:cs typeface="+mj-cs"/>
              </a:rPr>
              <a:t>Now lets make our scene look pretty… </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721277-719A-AC4B-A8F5-7409A0623BC9}"/>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Bef>
                <a:spcPts val="1000"/>
              </a:spcBef>
              <a:buFont typeface="Arial" panose="020B0604020202020204" pitchFamily="34" charset="0"/>
              <a:buChar char="•"/>
            </a:pPr>
            <a:r>
              <a:rPr lang="en-US" sz="2200" dirty="0">
                <a:solidFill>
                  <a:schemeClr val="bg1"/>
                </a:solidFill>
              </a:rPr>
              <a:t>Well make a scene in blender and export everything into a </a:t>
            </a:r>
            <a:r>
              <a:rPr lang="en-US" sz="2200" dirty="0" err="1">
                <a:solidFill>
                  <a:schemeClr val="bg1"/>
                </a:solidFill>
              </a:rPr>
              <a:t>gltf</a:t>
            </a:r>
            <a:endParaRPr lang="en-US" sz="2200" dirty="0">
              <a:solidFill>
                <a:schemeClr val="bg1"/>
              </a:solidFill>
            </a:endParaRPr>
          </a:p>
          <a:p>
            <a:pPr indent="-228600">
              <a:lnSpc>
                <a:spcPct val="90000"/>
              </a:lnSpc>
              <a:spcBef>
                <a:spcPts val="1000"/>
              </a:spcBef>
              <a:buFont typeface="Arial" panose="020B0604020202020204" pitchFamily="34" charset="0"/>
              <a:buChar char="•"/>
            </a:pPr>
            <a:endParaRPr lang="en-US" sz="2200" dirty="0">
              <a:solidFill>
                <a:schemeClr val="bg1"/>
              </a:solidFill>
            </a:endParaRPr>
          </a:p>
          <a:p>
            <a:pPr indent="-228600">
              <a:lnSpc>
                <a:spcPct val="90000"/>
              </a:lnSpc>
              <a:spcBef>
                <a:spcPts val="1000"/>
              </a:spcBef>
              <a:buFont typeface="Arial" panose="020B0604020202020204" pitchFamily="34" charset="0"/>
              <a:buChar char="•"/>
            </a:pPr>
            <a:r>
              <a:rPr lang="en-US" sz="2200" dirty="0">
                <a:solidFill>
                  <a:schemeClr val="bg1"/>
                </a:solidFill>
              </a:rPr>
              <a:t>This is contained in the static folder with</a:t>
            </a:r>
          </a:p>
          <a:p>
            <a:pPr indent="-228600">
              <a:lnSpc>
                <a:spcPct val="90000"/>
              </a:lnSpc>
              <a:spcBef>
                <a:spcPts val="1000"/>
              </a:spcBef>
              <a:buFont typeface="Arial" panose="020B0604020202020204" pitchFamily="34" charset="0"/>
              <a:buChar char="•"/>
            </a:pPr>
            <a:r>
              <a:rPr lang="en-US" sz="2200" dirty="0">
                <a:solidFill>
                  <a:schemeClr val="bg1"/>
                </a:solidFill>
              </a:rPr>
              <a:t>Your other client resources like </a:t>
            </a:r>
          </a:p>
          <a:p>
            <a:pPr indent="-228600">
              <a:lnSpc>
                <a:spcPct val="90000"/>
              </a:lnSpc>
              <a:spcBef>
                <a:spcPts val="1000"/>
              </a:spcBef>
              <a:buFont typeface="Arial" panose="020B0604020202020204" pitchFamily="34" charset="0"/>
              <a:buChar char="•"/>
            </a:pPr>
            <a:r>
              <a:rPr lang="en-US" sz="22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srcRect l="5430" r="32506" b="-2"/>
          <a:stretch/>
        </p:blipFill>
        <p:spPr>
          <a:xfrm>
            <a:off x="6099048" y="1241025"/>
            <a:ext cx="5458968" cy="4375949"/>
          </a:xfrm>
          <a:prstGeom prst="rect">
            <a:avLst/>
          </a:prstGeom>
        </p:spPr>
      </p:pic>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Getting it into three.js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91A1E9-A99F-0C85-4268-93C8992469C5}"/>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a:t>So in our main js were going to import our SceneBuilder class (which ill show in a sec), create a new instance of a sceneBuilder and chain together a bunch of methods to build our scene in one line.</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Well also call scene builders update function in our animate function. This way any objects like our orbit controller for example can be updated</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30936" y="2960459"/>
            <a:ext cx="10917936" cy="2620305"/>
          </a:xfrm>
          <a:prstGeom prst="rect">
            <a:avLst/>
          </a:prstGeom>
        </p:spPr>
      </p:pic>
    </p:spTree>
    <p:extLst>
      <p:ext uri="{BB962C8B-B14F-4D97-AF65-F5344CB8AC3E}">
        <p14:creationId xmlns:p14="http://schemas.microsoft.com/office/powerpoint/2010/main" val="274599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53" y="9184"/>
            <a:ext cx="12156647" cy="6848816"/>
          </a:xfrm>
        </p:spPr>
      </p:pic>
    </p:spTree>
    <p:extLst>
      <p:ext uri="{BB962C8B-B14F-4D97-AF65-F5344CB8AC3E}">
        <p14:creationId xmlns:p14="http://schemas.microsoft.com/office/powerpoint/2010/main" val="3972378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a:xfrm>
            <a:off x="6392584" y="501651"/>
            <a:ext cx="4434720" cy="1716255"/>
          </a:xfrm>
        </p:spPr>
        <p:txBody>
          <a:bodyPr anchor="b">
            <a:normAutofit/>
          </a:bodyPr>
          <a:lstStyle/>
          <a:p>
            <a:r>
              <a:rPr lang="en-GB" sz="5600"/>
              <a:t>Scene Builder</a:t>
            </a:r>
          </a:p>
        </p:txBody>
      </p:sp>
      <p:sp>
        <p:nvSpPr>
          <p:cNvPr id="14" name="Rectangle 13">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1698935" y="539762"/>
            <a:ext cx="3587765" cy="2468573"/>
          </a:xfrm>
          <a:prstGeom prst="rect">
            <a:avLst/>
          </a:prstGeom>
        </p:spPr>
      </p:pic>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a:xfrm>
            <a:off x="6392583" y="2645922"/>
            <a:ext cx="4434721" cy="3710427"/>
          </a:xfrm>
        </p:spPr>
        <p:txBody>
          <a:bodyPr anchor="t">
            <a:normAutofit/>
          </a:bodyPr>
          <a:lstStyle/>
          <a:p>
            <a:r>
              <a:rPr lang="en-GB" sz="2000"/>
              <a:t>The scene builder is composed of some useful member variables, a simple constructor, an update function and…</a:t>
            </a:r>
          </a:p>
        </p:txBody>
      </p:sp>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654351" y="4571639"/>
            <a:ext cx="4281815" cy="995522"/>
          </a:xfrm>
          <a:prstGeom prst="rect">
            <a:avLst/>
          </a:prstGeom>
        </p:spPr>
      </p:pic>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06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a:xfrm>
            <a:off x="630918" y="643465"/>
            <a:ext cx="3895359" cy="1846615"/>
          </a:xfrm>
        </p:spPr>
        <p:txBody>
          <a:bodyPr anchor="b">
            <a:normAutofit/>
          </a:bodyPr>
          <a:lstStyle/>
          <a:p>
            <a:r>
              <a:rPr lang="en-GB" sz="5400"/>
              <a:t>And…</a:t>
            </a:r>
          </a:p>
        </p:txBody>
      </p:sp>
      <p:sp>
        <p:nvSpPr>
          <p:cNvPr id="27"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a:xfrm>
            <a:off x="630936" y="2807167"/>
            <a:ext cx="3895522" cy="3386399"/>
          </a:xfrm>
        </p:spPr>
        <p:txBody>
          <a:bodyPr>
            <a:normAutofit/>
          </a:bodyPr>
          <a:lstStyle/>
          <a:p>
            <a:r>
              <a:rPr lang="en-GB" sz="2200"/>
              <a:t>a bunch of chainable methods which allow us to build our scene by adding a bunch of smaller parts to our scene</a:t>
            </a:r>
          </a:p>
        </p:txBody>
      </p:sp>
      <p:pic>
        <p:nvPicPr>
          <p:cNvPr id="5" name="Picture 4" descr="A screen shot of a computer program&#10;&#10;Description automatically generated">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3186897" y="258057"/>
            <a:ext cx="3566160" cy="2157526"/>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BC68A070-528D-D7F4-69AB-776FA19244AF}"/>
              </a:ext>
            </a:extLst>
          </p:cNvPr>
          <p:cNvPicPr>
            <a:picLocks noChangeAspect="1"/>
          </p:cNvPicPr>
          <p:nvPr/>
        </p:nvPicPr>
        <p:blipFill>
          <a:blip r:embed="rId3"/>
          <a:stretch>
            <a:fillRect/>
          </a:stretch>
        </p:blipFill>
        <p:spPr>
          <a:xfrm>
            <a:off x="7222024" y="973015"/>
            <a:ext cx="4969976" cy="695795"/>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7FC5BBA5-F370-2C1A-1C37-01DE99CE2DFB}"/>
              </a:ext>
            </a:extLst>
          </p:cNvPr>
          <p:cNvPicPr>
            <a:picLocks noChangeAspect="1"/>
          </p:cNvPicPr>
          <p:nvPr/>
        </p:nvPicPr>
        <p:blipFill>
          <a:blip r:embed="rId4"/>
          <a:stretch>
            <a:fillRect/>
          </a:stretch>
        </p:blipFill>
        <p:spPr>
          <a:xfrm>
            <a:off x="1787420" y="4642193"/>
            <a:ext cx="5688385" cy="1095013"/>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377A901E-9520-75A2-AEE9-6491FC311AEE}"/>
              </a:ext>
            </a:extLst>
          </p:cNvPr>
          <p:cNvPicPr>
            <a:picLocks noChangeAspect="1"/>
          </p:cNvPicPr>
          <p:nvPr/>
        </p:nvPicPr>
        <p:blipFill>
          <a:blip r:embed="rId5"/>
          <a:stretch>
            <a:fillRect/>
          </a:stretch>
        </p:blipFill>
        <p:spPr>
          <a:xfrm>
            <a:off x="7560388" y="3118338"/>
            <a:ext cx="4473116" cy="2538493"/>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3100" kern="1200">
                <a:solidFill>
                  <a:schemeClr val="tx1"/>
                </a:solidFill>
                <a:latin typeface="+mj-lt"/>
                <a:ea typeface="+mj-ea"/>
                <a:cs typeface="+mj-cs"/>
              </a:rPr>
              <a:t>Okay the last thing we've got to do is get a player controller in</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03182" y="1134589"/>
            <a:ext cx="4777381" cy="441907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7AA135B3-5CAC-8FF1-7359-87DA0EF30D26}"/>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This player controller is just a wrapper around the FirstPersonControls class provided by three js. </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The only additions made by this class to the FirstPersonControlls class from THREE.js are </a:t>
            </a:r>
          </a:p>
          <a:p>
            <a:pPr marL="342900" indent="-228600">
              <a:lnSpc>
                <a:spcPct val="90000"/>
              </a:lnSpc>
              <a:spcAft>
                <a:spcPts val="600"/>
              </a:spcAft>
              <a:buFont typeface="Arial" panose="020B0604020202020204" pitchFamily="34" charset="0"/>
              <a:buChar char="•"/>
            </a:pPr>
            <a:r>
              <a:rPr lang="en-US"/>
              <a:t>the y axis is fixed</a:t>
            </a:r>
          </a:p>
          <a:p>
            <a:pPr marL="342900" indent="-228600">
              <a:lnSpc>
                <a:spcPct val="90000"/>
              </a:lnSpc>
              <a:spcAft>
                <a:spcPts val="600"/>
              </a:spcAft>
              <a:buFont typeface="Arial" panose="020B0604020202020204" pitchFamily="34" charset="0"/>
              <a:buChar char="•"/>
            </a:pPr>
            <a:r>
              <a:rPr lang="en-US"/>
              <a:t>You can enable / disable the FirstPersonControls by pressing space</a:t>
            </a:r>
          </a:p>
        </p:txBody>
      </p:sp>
    </p:spTree>
    <p:extLst>
      <p:ext uri="{BB962C8B-B14F-4D97-AF65-F5344CB8AC3E}">
        <p14:creationId xmlns:p14="http://schemas.microsoft.com/office/powerpoint/2010/main" val="214750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850EFC-4E37-377B-37F0-25D873378A19}"/>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We can make a small change to our scene builder to give it the ability to add a player controller into our scene</a:t>
            </a:r>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6254496" y="4019329"/>
            <a:ext cx="5468112" cy="779206"/>
          </a:xfrm>
          <a:prstGeom prst="rect">
            <a:avLst/>
          </a:prstGeom>
        </p:spPr>
      </p:pic>
      <p:grpSp>
        <p:nvGrpSpPr>
          <p:cNvPr id="3" name="Group 2">
            <a:extLst>
              <a:ext uri="{FF2B5EF4-FFF2-40B4-BE49-F238E27FC236}">
                <a16:creationId xmlns:a16="http://schemas.microsoft.com/office/drawing/2014/main" id="{1272A17A-241E-6035-F32C-80A09A1E11D2}"/>
              </a:ext>
            </a:extLst>
          </p:cNvPr>
          <p:cNvGrpSpPr/>
          <p:nvPr/>
        </p:nvGrpSpPr>
        <p:grpSpPr>
          <a:xfrm>
            <a:off x="466344" y="3642409"/>
            <a:ext cx="5468112" cy="1533045"/>
            <a:chOff x="25154" y="4260396"/>
            <a:chExt cx="8766532" cy="2457793"/>
          </a:xfrm>
        </p:grpSpPr>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3700" y="5431895"/>
                  <a:ext cx="3810491" cy="51904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7"/>
                <a:stretch>
                  <a:fillRect/>
                </a:stretch>
              </p:blipFill>
              <p:spPr>
                <a:xfrm>
                  <a:off x="388366" y="5192183"/>
                  <a:ext cx="3455839" cy="887951"/>
                </a:xfrm>
                <a:prstGeom prst="rect">
                  <a:avLst/>
                </a:prstGeom>
              </p:spPr>
            </p:pic>
          </mc:Fallback>
        </mc:AlternateContent>
      </p:grpSp>
    </p:spTree>
    <p:extLst>
      <p:ext uri="{BB962C8B-B14F-4D97-AF65-F5344CB8AC3E}">
        <p14:creationId xmlns:p14="http://schemas.microsoft.com/office/powerpoint/2010/main" val="238540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a:xfrm>
            <a:off x="6392583" y="2645922"/>
            <a:ext cx="4434721" cy="3710427"/>
          </a:xfrm>
        </p:spPr>
        <p:txBody>
          <a:bodyPr anchor="t">
            <a:normAutofit/>
          </a:bodyPr>
          <a:lstStyle/>
          <a:p>
            <a:r>
              <a:rPr lang="en-GB" sz="2000"/>
              <a:t>Now we can swap out our orbit controls for our first person controls</a:t>
            </a:r>
          </a:p>
        </p:txBody>
      </p:sp>
      <p:cxnSp>
        <p:nvCxnSpPr>
          <p:cNvPr id="33" name="Straight Connector 3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72DBD4A-F76D-75C2-1A7E-B11CDC408FD0}"/>
              </a:ext>
            </a:extLst>
          </p:cNvPr>
          <p:cNvGrpSpPr/>
          <p:nvPr/>
        </p:nvGrpSpPr>
        <p:grpSpPr>
          <a:xfrm>
            <a:off x="1351910" y="1331372"/>
            <a:ext cx="4281815" cy="885350"/>
            <a:chOff x="838200" y="2458480"/>
            <a:chExt cx="6363588" cy="1315800"/>
          </a:xfrm>
        </p:grpSpPr>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4"/>
                  <a:stretch>
                    <a:fillRect/>
                  </a:stretch>
                </p:blipFill>
                <p:spPr>
                  <a:xfrm>
                    <a:off x="2871987" y="2526469"/>
                    <a:ext cx="1275771" cy="126064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6"/>
                  <a:stretch>
                    <a:fillRect/>
                  </a:stretch>
                </p:blipFill>
                <p:spPr>
                  <a:xfrm>
                    <a:off x="3129385" y="2445105"/>
                    <a:ext cx="815335" cy="1045375"/>
                  </a:xfrm>
                  <a:prstGeom prst="rect">
                    <a:avLst/>
                  </a:prstGeom>
                </p:spPr>
              </p:pic>
            </mc:Fallback>
          </mc:AlternateContent>
        </p:grpSp>
      </p:grpSp>
      <p:grpSp>
        <p:nvGrpSpPr>
          <p:cNvPr id="11" name="Group 10">
            <a:extLst>
              <a:ext uri="{FF2B5EF4-FFF2-40B4-BE49-F238E27FC236}">
                <a16:creationId xmlns:a16="http://schemas.microsoft.com/office/drawing/2014/main" id="{C8210895-8567-28DC-EFED-0B1E77244F9B}"/>
              </a:ext>
            </a:extLst>
          </p:cNvPr>
          <p:cNvGrpSpPr/>
          <p:nvPr/>
        </p:nvGrpSpPr>
        <p:grpSpPr>
          <a:xfrm>
            <a:off x="654351" y="4760355"/>
            <a:ext cx="4281815" cy="618085"/>
            <a:chOff x="531683" y="3871480"/>
            <a:chExt cx="10945753" cy="1580036"/>
          </a:xfrm>
        </p:grpSpPr>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7"/>
            <a:stretch>
              <a:fillRect/>
            </a:stretch>
          </p:blipFill>
          <p:spPr>
            <a:xfrm>
              <a:off x="531683" y="4860884"/>
              <a:ext cx="10945753" cy="590632"/>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16350" y="3848496"/>
                  <a:ext cx="1010621" cy="1019569"/>
                </a:xfrm>
                <a:prstGeom prst="rect">
                  <a:avLst/>
                </a:prstGeom>
              </p:spPr>
            </p:pic>
          </mc:Fallback>
        </mc:AlternateContent>
      </p:grpSp>
    </p:spTree>
    <p:extLst>
      <p:ext uri="{BB962C8B-B14F-4D97-AF65-F5344CB8AC3E}">
        <p14:creationId xmlns:p14="http://schemas.microsoft.com/office/powerpoint/2010/main" val="423207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a:xfrm>
            <a:off x="838200" y="1929384"/>
            <a:ext cx="10515600" cy="4251960"/>
          </a:xfrm>
        </p:spPr>
        <p:txBody>
          <a:bodyPr>
            <a:normAutofit/>
          </a:bodyPr>
          <a:lstStyle/>
          <a:p>
            <a:r>
              <a:rPr lang="en-GB" sz="2200"/>
              <a:t>The aim will be to have two clients able to connect to the server and see each other walk around. A client can leave and join back at any time.</a:t>
            </a:r>
          </a:p>
          <a:p>
            <a:endParaRPr lang="en-GB" sz="2200"/>
          </a:p>
          <a:p>
            <a:r>
              <a:rPr lang="en-GB" sz="2200"/>
              <a:t>A limitation of the system we will build is that it will be made for only 2 clients to connect at once you will have to think or experiment yourselves if you want more than 2 clients 😉</a:t>
            </a:r>
          </a:p>
          <a:p>
            <a:endParaRPr lang="en-GB" sz="2200"/>
          </a:p>
          <a:p>
            <a:r>
              <a:rPr lang="en-GB" sz="2200"/>
              <a:t>Doesn’t handle disconnections then reconnections well same again 😉</a:t>
            </a:r>
          </a:p>
          <a:p>
            <a:endParaRPr lang="en-GB" sz="2200"/>
          </a:p>
        </p:txBody>
      </p:sp>
    </p:spTree>
    <p:extLst>
      <p:ext uri="{BB962C8B-B14F-4D97-AF65-F5344CB8AC3E}">
        <p14:creationId xmlns:p14="http://schemas.microsoft.com/office/powerpoint/2010/main" val="373571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a:xfrm>
            <a:off x="838200" y="365125"/>
            <a:ext cx="10515600" cy="1325563"/>
          </a:xfrm>
        </p:spPr>
        <p:txBody>
          <a:bodyPr>
            <a:normAutofit/>
          </a:bodyPr>
          <a:lstStyle/>
          <a:p>
            <a:r>
              <a:rPr lang="en-GB" sz="5400"/>
              <a:t>Design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a:xfrm>
            <a:off x="838200" y="1929384"/>
            <a:ext cx="10515600" cy="4251960"/>
          </a:xfrm>
        </p:spPr>
        <p:txBody>
          <a:bodyPr>
            <a:normAutofit/>
          </a:bodyPr>
          <a:lstStyle/>
          <a:p>
            <a:r>
              <a:rPr lang="en-GB" sz="2200"/>
              <a:t>We will follow a client server model when designing our networking</a:t>
            </a:r>
          </a:p>
          <a:p>
            <a:r>
              <a:rPr lang="en-GB" sz="2200"/>
              <a:t>This means if client a wants to communicate with client be they must send a message to the server who will relay that message to the appropriate client</a:t>
            </a:r>
          </a:p>
          <a:p>
            <a:endParaRPr lang="en-GB" sz="2200"/>
          </a:p>
          <a:p>
            <a:r>
              <a:rPr lang="en-GB" sz="220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Time to make it multiplayer!!</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43455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kern="1200">
                <a:solidFill>
                  <a:srgbClr val="FFFFFF"/>
                </a:solidFill>
                <a:latin typeface="+mj-lt"/>
                <a:ea typeface="+mj-ea"/>
                <a:cs typeface="+mj-cs"/>
              </a:rPr>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a:xfrm>
            <a:off x="457200" y="5350213"/>
            <a:ext cx="4412417" cy="1031537"/>
          </a:xfrm>
        </p:spPr>
        <p:txBody>
          <a:bodyPr vert="horz" lIns="91440" tIns="45720" rIns="91440" bIns="45720" rtlCol="0">
            <a:normAutofit/>
          </a:bodyPr>
          <a:lstStyle/>
          <a:p>
            <a:pPr marL="0" indent="0" algn="r">
              <a:buNone/>
            </a:pPr>
            <a:r>
              <a:rPr lang="en-US" sz="3200" kern="1200">
                <a:solidFill>
                  <a:srgbClr val="FFFFFF"/>
                </a:solidFill>
                <a:latin typeface="+mn-lt"/>
                <a:ea typeface="+mn-ea"/>
                <a:cs typeface="+mn-cs"/>
              </a:rPr>
              <a:t>First we will use npm to install socket io </a:t>
            </a:r>
          </a:p>
        </p:txBody>
      </p:sp>
      <p:cxnSp>
        <p:nvCxnSpPr>
          <p:cNvPr id="14"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925" y="1848234"/>
            <a:ext cx="5664133" cy="4219778"/>
          </a:xfrm>
          <a:prstGeom prst="rect">
            <a:avLst/>
          </a:prstGeom>
        </p:spPr>
      </p:pic>
      <p:grpSp>
        <p:nvGrpSpPr>
          <p:cNvPr id="16" name="Group 15">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17"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3831813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41096162-CCB8-5322-8A74-C358F31DB5C3}"/>
              </a:ext>
            </a:extLst>
          </p:cNvPr>
          <p:cNvGrpSpPr/>
          <p:nvPr/>
        </p:nvGrpSpPr>
        <p:grpSpPr>
          <a:xfrm>
            <a:off x="0" y="3201082"/>
            <a:ext cx="12192000" cy="3656918"/>
            <a:chOff x="0" y="3201082"/>
            <a:chExt cx="12192000" cy="3656918"/>
          </a:xfrm>
        </p:grpSpPr>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grpSp>
    </p:spTree>
    <p:extLst>
      <p:ext uri="{BB962C8B-B14F-4D97-AF65-F5344CB8AC3E}">
        <p14:creationId xmlns:p14="http://schemas.microsoft.com/office/powerpoint/2010/main" val="23507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a:xfrm>
            <a:off x="6739128" y="638089"/>
            <a:ext cx="4818888" cy="1476801"/>
          </a:xfrm>
        </p:spPr>
        <p:txBody>
          <a:bodyPr anchor="b">
            <a:normAutofit/>
          </a:bodyPr>
          <a:lstStyle/>
          <a:p>
            <a:r>
              <a:rPr lang="en-GB" sz="5000"/>
              <a:t>Now lets edit our server code</a:t>
            </a:r>
          </a:p>
        </p:txBody>
      </p:sp>
      <p:sp>
        <p:nvSpPr>
          <p:cNvPr id="2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a:xfrm>
            <a:off x="6739128" y="2664886"/>
            <a:ext cx="4818888" cy="3550789"/>
          </a:xfrm>
        </p:spPr>
        <p:txBody>
          <a:bodyPr anchor="t">
            <a:normAutofit/>
          </a:bodyPr>
          <a:lstStyle/>
          <a:p>
            <a:r>
              <a:rPr lang="en-GB" sz="2200"/>
              <a:t>Instead of app.listen to start our server we can use server.listen</a:t>
            </a:r>
          </a:p>
          <a:p>
            <a:endParaRPr lang="en-GB" sz="2200"/>
          </a:p>
          <a:p>
            <a:endParaRPr lang="en-GB" sz="2200"/>
          </a:p>
          <a:p>
            <a:endParaRPr lang="en-GB" sz="2200"/>
          </a:p>
        </p:txBody>
      </p:sp>
      <p:grpSp>
        <p:nvGrpSpPr>
          <p:cNvPr id="4" name="Group 3">
            <a:extLst>
              <a:ext uri="{FF2B5EF4-FFF2-40B4-BE49-F238E27FC236}">
                <a16:creationId xmlns:a16="http://schemas.microsoft.com/office/drawing/2014/main" id="{BE76A096-2ECF-F2ED-A43E-288CECF6A070}"/>
              </a:ext>
            </a:extLst>
          </p:cNvPr>
          <p:cNvGrpSpPr/>
          <p:nvPr/>
        </p:nvGrpSpPr>
        <p:grpSpPr>
          <a:xfrm>
            <a:off x="630935" y="2243403"/>
            <a:ext cx="8712357" cy="3417436"/>
            <a:chOff x="0" y="2917334"/>
            <a:chExt cx="11829136" cy="3575541"/>
          </a:xfrm>
        </p:grpSpPr>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80802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700" kern="1200">
                <a:solidFill>
                  <a:schemeClr val="tx1"/>
                </a:solidFill>
                <a:latin typeface="+mj-lt"/>
                <a:ea typeface="+mj-ea"/>
                <a:cs typeface="+mj-cs"/>
              </a:rPr>
              <a:t>Next add socket io to the client</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9BEFCE-B681-35EA-B27A-E2469CA6A269}"/>
              </a:ext>
            </a:extLst>
          </p:cNvPr>
          <p:cNvSpPr txBox="1"/>
          <p:nvPr/>
        </p:nvSpPr>
        <p:spPr>
          <a:xfrm>
            <a:off x="4666488" y="291905"/>
            <a:ext cx="6894576" cy="29260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t>If your wondering how this socket.io.js file actually gets to your client. </a:t>
            </a:r>
            <a:r>
              <a:rPr lang="en-US" sz="1400" dirty="0" err="1"/>
              <a:t>Heres</a:t>
            </a:r>
            <a:r>
              <a:rPr lang="en-US" sz="1400" dirty="0"/>
              <a:t> how</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The node package socket.io we installed earlier (</a:t>
            </a:r>
            <a:r>
              <a:rPr lang="en-US" sz="1400" dirty="0" err="1"/>
              <a:t>npm</a:t>
            </a:r>
            <a:r>
              <a:rPr lang="en-US" sz="1400" dirty="0"/>
              <a:t>) includes both the server side and client side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When we set up our server with socket io the endpoint /socket.io/socket.io.js was automatically created.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Anyone who has made a server so far has set up their own endpoints. Looks something like</a:t>
            </a:r>
          </a:p>
          <a:p>
            <a:pPr indent="-228600">
              <a:lnSpc>
                <a:spcPct val="90000"/>
              </a:lnSpc>
              <a:spcAft>
                <a:spcPts val="600"/>
              </a:spcAft>
              <a:buFont typeface="Arial" panose="020B0604020202020204" pitchFamily="34" charset="0"/>
              <a:buChar char="•"/>
            </a:pPr>
            <a:r>
              <a:rPr lang="en-US" sz="1400" dirty="0" err="1"/>
              <a:t>app.get</a:t>
            </a:r>
            <a:r>
              <a:rPr lang="en-US" sz="1400" dirty="0"/>
              <a:t>(“Address”, (req, res) =&gt;{}); see if you can see it in your code</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125" y="2514600"/>
            <a:ext cx="10773750" cy="3959352"/>
          </a:xfrm>
          <a:prstGeom prst="rect">
            <a:avLst/>
          </a:prstGeom>
        </p:spPr>
      </p:pic>
    </p:spTree>
    <p:extLst>
      <p:ext uri="{BB962C8B-B14F-4D97-AF65-F5344CB8AC3E}">
        <p14:creationId xmlns:p14="http://schemas.microsoft.com/office/powerpoint/2010/main" val="190014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continued</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CF4D2B-B1C7-1413-4A64-786C43C8D118}"/>
              </a:ext>
            </a:extLst>
          </p:cNvPr>
          <p:cNvSpPr txBox="1"/>
          <p:nvPr/>
        </p:nvSpPr>
        <p:spPr>
          <a:xfrm>
            <a:off x="2133833" y="2308861"/>
            <a:ext cx="8710013" cy="25831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800" dirty="0"/>
              <a:t>Then when html sees our &lt;script&gt; tag it makes a http get request to the </a:t>
            </a:r>
            <a:r>
              <a:rPr lang="en-US" sz="2800" dirty="0" err="1"/>
              <a:t>src</a:t>
            </a:r>
            <a:r>
              <a:rPr lang="en-US" sz="2800" dirty="0"/>
              <a:t> which in this case is “socket.io/socket.io.js” and the server returns the client side library code</a:t>
            </a:r>
          </a:p>
        </p:txBody>
      </p:sp>
      <p:pic>
        <p:nvPicPr>
          <p:cNvPr id="7" name="Graphic 6" descr="Web Design">
            <a:extLst>
              <a:ext uri="{FF2B5EF4-FFF2-40B4-BE49-F238E27FC236}">
                <a16:creationId xmlns:a16="http://schemas.microsoft.com/office/drawing/2014/main" id="{E969D073-A8FA-6E0A-8BDF-9A2F85B88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263661"/>
            <a:ext cx="1679214" cy="1679214"/>
          </a:xfrm>
          <a:prstGeom prst="rect">
            <a:avLst/>
          </a:prstGeom>
        </p:spPr>
      </p:pic>
    </p:spTree>
    <p:extLst>
      <p:ext uri="{BB962C8B-B14F-4D97-AF65-F5344CB8AC3E}">
        <p14:creationId xmlns:p14="http://schemas.microsoft.com/office/powerpoint/2010/main" val="285058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a:solidFill>
                  <a:srgbClr val="FFFFFF"/>
                </a:solidFill>
                <a:latin typeface="+mj-lt"/>
                <a:ea typeface="+mj-ea"/>
                <a:cs typeface="+mj-cs"/>
              </a:rPr>
              <a:t>Okay now we are ready to start using the library!</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70288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Initialize in our script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1025609"/>
            <a:ext cx="6846363" cy="4655527"/>
          </a:xfrm>
          <a:prstGeom prst="rect">
            <a:avLst/>
          </a:prstGeom>
        </p:spPr>
      </p:pic>
    </p:spTree>
    <p:extLst>
      <p:ext uri="{BB962C8B-B14F-4D97-AF65-F5344CB8AC3E}">
        <p14:creationId xmlns:p14="http://schemas.microsoft.com/office/powerpoint/2010/main" val="281408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Add this to our server</a:t>
            </a:r>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963940"/>
            <a:ext cx="10905066" cy="3816772"/>
          </a:xfrm>
          <a:prstGeom prst="rect">
            <a:avLst/>
          </a:prstGeom>
        </p:spPr>
      </p:pic>
    </p:spTree>
    <p:extLst>
      <p:ext uri="{BB962C8B-B14F-4D97-AF65-F5344CB8AC3E}">
        <p14:creationId xmlns:p14="http://schemas.microsoft.com/office/powerpoint/2010/main" val="1893334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Test</a:t>
            </a:r>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49788" y="1520607"/>
            <a:ext cx="8292424" cy="4664488"/>
          </a:xfrm>
          <a:prstGeom prst="rect">
            <a:avLst/>
          </a:prstGeom>
        </p:spPr>
      </p:pic>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a:xfrm>
            <a:off x="838200" y="365125"/>
            <a:ext cx="10515600" cy="1325563"/>
          </a:xfrm>
        </p:spPr>
        <p:txBody>
          <a:bodyPr>
            <a:normAutofit/>
          </a:bodyPr>
          <a:lstStyle/>
          <a:p>
            <a:r>
              <a:rPr lang="en-GB" sz="5400"/>
              <a:t>Library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a:xfrm>
            <a:off x="838200" y="1929384"/>
            <a:ext cx="10515600" cy="4251960"/>
          </a:xfrm>
        </p:spPr>
        <p:txBody>
          <a:bodyPr>
            <a:normAutofit/>
          </a:bodyPr>
          <a:lstStyle/>
          <a:p>
            <a:r>
              <a:rPr lang="en-GB" sz="2200"/>
              <a:t>We will be using socket io to do our networking. Socket io is a library which makes working with websockets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The server can send messages to the client if it wants</a:t>
            </a:r>
          </a:p>
        </p:txBody>
      </p:sp>
      <p:sp>
        <p:nvSpPr>
          <p:cNvPr id="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935260"/>
            <a:ext cx="7214616" cy="4960048"/>
          </a:xfrm>
          <a:prstGeom prst="rect">
            <a:avLst/>
          </a:prstGeom>
        </p:spPr>
      </p:pic>
    </p:spTree>
    <p:extLst>
      <p:ext uri="{BB962C8B-B14F-4D97-AF65-F5344CB8AC3E}">
        <p14:creationId xmlns:p14="http://schemas.microsoft.com/office/powerpoint/2010/main" val="3228756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300" kern="1200">
                <a:solidFill>
                  <a:schemeClr val="tx1"/>
                </a:solidFill>
                <a:latin typeface="+mj-lt"/>
                <a:ea typeface="+mj-ea"/>
                <a:cs typeface="+mj-cs"/>
              </a:rPr>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721" y="2354239"/>
            <a:ext cx="8182558" cy="3948085"/>
          </a:xfrm>
          <a:prstGeom prst="rect">
            <a:avLst/>
          </a:prstGeom>
        </p:spPr>
      </p:pic>
    </p:spTree>
    <p:extLst>
      <p:ext uri="{BB962C8B-B14F-4D97-AF65-F5344CB8AC3E}">
        <p14:creationId xmlns:p14="http://schemas.microsoft.com/office/powerpoint/2010/main" val="1789366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pPr algn="ctr"/>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pPr algn="ctr"/>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a:xfrm>
            <a:off x="686834" y="1153572"/>
            <a:ext cx="3200400" cy="4461163"/>
          </a:xfrm>
        </p:spPr>
        <p:txBody>
          <a:bodyPr>
            <a:normAutofit/>
          </a:bodyPr>
          <a:lstStyle/>
          <a:p>
            <a:r>
              <a:rPr lang="en-GB">
                <a:solidFill>
                  <a:srgbClr val="FFFFFF"/>
                </a:solidFill>
              </a:rPr>
              <a:t>So what custom data can we send?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a:xfrm>
            <a:off x="4447308" y="591344"/>
            <a:ext cx="6906491" cy="5585619"/>
          </a:xfrm>
        </p:spPr>
        <p:txBody>
          <a:bodyPr anchor="ctr">
            <a:normAutofit/>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5600" kern="1200">
                <a:solidFill>
                  <a:srgbClr val="FFFFFF"/>
                </a:solidFill>
                <a:latin typeface="+mj-lt"/>
                <a:ea typeface="+mj-ea"/>
                <a:cs typeface="+mj-cs"/>
              </a:rPr>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a:xfrm>
            <a:off x="1522030" y="3605577"/>
            <a:ext cx="9147940" cy="1324303"/>
          </a:xfrm>
        </p:spPr>
        <p:txBody>
          <a:bodyPr vert="horz" lIns="91440" tIns="45720" rIns="91440" bIns="45720" rtlCol="0" anchor="t">
            <a:normAutofit/>
          </a:bodyPr>
          <a:lstStyle/>
          <a:p>
            <a:pPr marL="0" indent="0" algn="ctr">
              <a:buNone/>
            </a:pPr>
            <a:r>
              <a:rPr lang="en-US" sz="2000" kern="1200">
                <a:solidFill>
                  <a:srgbClr val="FFFFFF"/>
                </a:solidFill>
                <a:latin typeface="+mn-lt"/>
                <a:ea typeface="+mn-ea"/>
                <a:cs typeface="+mn-cs"/>
              </a:rPr>
              <a:t>What is some </a:t>
            </a:r>
            <a:r>
              <a:rPr lang="en-US" sz="2000" b="1" kern="1200">
                <a:solidFill>
                  <a:srgbClr val="FFFFFF"/>
                </a:solidFill>
                <a:latin typeface="+mn-lt"/>
                <a:ea typeface="+mn-ea"/>
                <a:cs typeface="+mn-cs"/>
              </a:rPr>
              <a:t>data </a:t>
            </a:r>
            <a:r>
              <a:rPr lang="en-US" sz="2000" kern="1200">
                <a:solidFill>
                  <a:srgbClr val="FFFFFF"/>
                </a:solidFill>
                <a:latin typeface="+mn-lt"/>
                <a:ea typeface="+mn-ea"/>
                <a:cs typeface="+mn-cs"/>
              </a:rPr>
              <a:t>that might be useful to send to the server or synchronise between clients?</a:t>
            </a: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91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a:xfrm>
            <a:off x="686834" y="1153572"/>
            <a:ext cx="3200400" cy="4461163"/>
          </a:xfrm>
        </p:spPr>
        <p:txBody>
          <a:bodyPr>
            <a:normAutofit/>
          </a:bodyPr>
          <a:lstStyle/>
          <a:p>
            <a:r>
              <a:rPr lang="en-GB">
                <a:solidFill>
                  <a:srgbClr val="FFFFFF"/>
                </a:solidFill>
              </a:rPr>
              <a:t>Answer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a:xfrm>
            <a:off x="4447308" y="591344"/>
            <a:ext cx="6906491" cy="5585619"/>
          </a:xfrm>
        </p:spPr>
        <p:txBody>
          <a:bodyPr anchor="ctr">
            <a:normAutofit/>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500" kern="1200">
                <a:solidFill>
                  <a:schemeClr val="tx1"/>
                </a:solidFill>
                <a:latin typeface="+mj-lt"/>
                <a:ea typeface="+mj-ea"/>
                <a:cs typeface="+mj-cs"/>
              </a:rPr>
              <a:t>In this demonstration we will only be sharing positional data for simplicity's sake</a:t>
            </a:r>
            <a:br>
              <a:rPr lang="en-US" sz="4500" kern="1200">
                <a:solidFill>
                  <a:schemeClr val="tx1"/>
                </a:solidFill>
                <a:latin typeface="+mj-lt"/>
                <a:ea typeface="+mj-ea"/>
                <a:cs typeface="+mj-cs"/>
              </a:rPr>
            </a:br>
            <a:endParaRPr lang="en-US" sz="45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2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a:xfrm>
            <a:off x="686834" y="1153572"/>
            <a:ext cx="3200400" cy="4461163"/>
          </a:xfrm>
        </p:spPr>
        <p:txBody>
          <a:bodyPr>
            <a:normAutofit/>
          </a:bodyPr>
          <a:lstStyle/>
          <a:p>
            <a:r>
              <a:rPr lang="en-GB">
                <a:solidFill>
                  <a:srgbClr val="FFFFFF"/>
                </a:solidFill>
              </a:rPr>
              <a:t>What messages will need to be sent?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a:xfrm>
            <a:off x="4447308" y="591344"/>
            <a:ext cx="6906491" cy="5585619"/>
          </a:xfrm>
        </p:spPr>
        <p:txBody>
          <a:bodyPr anchor="ctr">
            <a:normAutofit/>
          </a:bodyPr>
          <a:lstStyle/>
          <a:p>
            <a:pPr marL="0" indent="0">
              <a:buNone/>
            </a:pPr>
            <a:r>
              <a:rPr lang="en-GB" sz="1800"/>
              <a:t>To Server from Client</a:t>
            </a:r>
          </a:p>
          <a:p>
            <a:r>
              <a:rPr lang="en-GB" sz="1800"/>
              <a:t>A message to get the position of another player (to spawn them in the correct place)</a:t>
            </a:r>
          </a:p>
          <a:p>
            <a:r>
              <a:rPr lang="en-GB" sz="1800"/>
              <a:t>A message to notify the server when the client moves around</a:t>
            </a:r>
          </a:p>
          <a:p>
            <a:endParaRPr lang="en-GB" sz="1800"/>
          </a:p>
          <a:p>
            <a:pPr marL="0" indent="0">
              <a:buNone/>
            </a:pPr>
            <a:r>
              <a:rPr lang="en-GB" sz="1800"/>
              <a:t>To Client from Server</a:t>
            </a:r>
          </a:p>
          <a:p>
            <a:r>
              <a:rPr lang="en-GB" sz="1800"/>
              <a:t>A message to welcome the user when they connect </a:t>
            </a:r>
          </a:p>
          <a:p>
            <a:r>
              <a:rPr lang="en-GB" sz="1800"/>
              <a:t>A message to notify the other clients when a new client has connected</a:t>
            </a:r>
          </a:p>
          <a:p>
            <a:r>
              <a:rPr lang="en-GB" sz="1800"/>
              <a:t>A message to notify a newly connected client of the already connected clients</a:t>
            </a:r>
          </a:p>
          <a:p>
            <a:r>
              <a:rPr lang="en-GB" sz="1800"/>
              <a:t>A message to notify other clients when a client has disconnected</a:t>
            </a:r>
          </a:p>
          <a:p>
            <a:r>
              <a:rPr lang="en-GB" sz="1800"/>
              <a:t>A message to notify other clients when a client moves around (synch movement)</a:t>
            </a:r>
          </a:p>
        </p:txBody>
      </p:sp>
    </p:spTree>
    <p:extLst>
      <p:ext uri="{BB962C8B-B14F-4D97-AF65-F5344CB8AC3E}">
        <p14:creationId xmlns:p14="http://schemas.microsoft.com/office/powerpoint/2010/main" val="9435521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B2F28-5125-1CB4-D767-119A29ED173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for Server networking</a:t>
            </a:r>
          </a:p>
        </p:txBody>
      </p:sp>
      <p:pic>
        <p:nvPicPr>
          <p:cNvPr id="7" name="Content Placeholder 6" descr="A screenshot of a computer program&#10;&#10;Description automatically generated">
            <a:extLst>
              <a:ext uri="{FF2B5EF4-FFF2-40B4-BE49-F238E27FC236}">
                <a16:creationId xmlns:a16="http://schemas.microsoft.com/office/drawing/2014/main" id="{52C1D798-5342-9527-67B3-E168063726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3402" y="0"/>
            <a:ext cx="7628518" cy="6179100"/>
          </a:xfrm>
          <a:prstGeom prst="rect">
            <a:avLst/>
          </a:prstGeom>
        </p:spPr>
      </p:pic>
    </p:spTree>
    <p:extLst>
      <p:ext uri="{BB962C8B-B14F-4D97-AF65-F5344CB8AC3E}">
        <p14:creationId xmlns:p14="http://schemas.microsoft.com/office/powerpoint/2010/main" val="198789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a:xfrm>
            <a:off x="838200" y="365125"/>
            <a:ext cx="10515600" cy="1325563"/>
          </a:xfrm>
        </p:spPr>
        <p:txBody>
          <a:bodyPr>
            <a:normAutofit/>
          </a:bodyPr>
          <a:lstStyle/>
          <a:p>
            <a:r>
              <a:rPr lang="en-GB" sz="5400"/>
              <a:t>What is a socket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a:xfrm>
            <a:off x="838200" y="1929384"/>
            <a:ext cx="10515600" cy="4251960"/>
          </a:xfrm>
        </p:spPr>
        <p:txBody>
          <a:bodyPr>
            <a:normAutofit/>
          </a:bodyPr>
          <a:lstStyle/>
          <a:p>
            <a:r>
              <a:rPr lang="en-GB" sz="220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818C7-35CA-3282-C895-039DAB7943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Skeleton code client</a:t>
            </a:r>
          </a:p>
        </p:txBody>
      </p:sp>
      <p:pic>
        <p:nvPicPr>
          <p:cNvPr id="13" name="Content Placeholder 12" descr="A screenshot of a computer program&#10;&#10;Description automatically generated">
            <a:extLst>
              <a:ext uri="{FF2B5EF4-FFF2-40B4-BE49-F238E27FC236}">
                <a16:creationId xmlns:a16="http://schemas.microsoft.com/office/drawing/2014/main" id="{ED2A4EB9-FF41-764E-D6C6-7E246DE4A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2514" y="353195"/>
            <a:ext cx="6899229" cy="5985081"/>
          </a:xfrm>
          <a:prstGeom prst="rect">
            <a:avLst/>
          </a:prstGeom>
        </p:spPr>
      </p:pic>
    </p:spTree>
    <p:extLst>
      <p:ext uri="{BB962C8B-B14F-4D97-AF65-F5344CB8AC3E}">
        <p14:creationId xmlns:p14="http://schemas.microsoft.com/office/powerpoint/2010/main" val="2712158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329F2-5D32-CDC0-FC84-7ACFD853E569}"/>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Steps to now get multiplayer logic working</a:t>
            </a:r>
          </a:p>
        </p:txBody>
      </p:sp>
      <p:graphicFrame>
        <p:nvGraphicFramePr>
          <p:cNvPr id="5" name="Content Placeholder 2">
            <a:extLst>
              <a:ext uri="{FF2B5EF4-FFF2-40B4-BE49-F238E27FC236}">
                <a16:creationId xmlns:a16="http://schemas.microsoft.com/office/drawing/2014/main" id="{9F874C8A-13C5-B3BB-93CC-9512177DAF7E}"/>
              </a:ext>
            </a:extLst>
          </p:cNvPr>
          <p:cNvGraphicFramePr>
            <a:graphicFrameLocks noGrp="1"/>
          </p:cNvGraphicFramePr>
          <p:nvPr>
            <p:ph idx="1"/>
            <p:extLst>
              <p:ext uri="{D42A27DB-BD31-4B8C-83A1-F6EECF244321}">
                <p14:modId xmlns:p14="http://schemas.microsoft.com/office/powerpoint/2010/main" val="2332196698"/>
              </p:ext>
            </p:extLst>
          </p:nvPr>
        </p:nvGraphicFramePr>
        <p:xfrm>
          <a:off x="4037824" y="199291"/>
          <a:ext cx="8154176" cy="6365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187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4996A3-F1B6-620A-4269-BD19E9A31767}"/>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B08EFEC-DA67-F1BC-CDCB-A179C6401073}"/>
              </a:ext>
            </a:extLst>
          </p:cNvPr>
          <p:cNvSpPr>
            <a:spLocks noGrp="1"/>
          </p:cNvSpPr>
          <p:nvPr>
            <p:ph type="title"/>
          </p:nvPr>
        </p:nvSpPr>
        <p:spPr/>
        <p:txBody>
          <a:bodyPr>
            <a:noAutofit/>
          </a:bodyPr>
          <a:lstStyle/>
          <a:p>
            <a:r>
              <a:rPr lang="en-GB" sz="4000" dirty="0">
                <a:solidFill>
                  <a:schemeClr val="bg1"/>
                </a:solidFill>
              </a:rPr>
              <a:t>Spawn player/client 1 and 2 in different positions (will have to keep track of number of clients)</a:t>
            </a:r>
            <a:br>
              <a:rPr lang="en-GB" sz="3200" dirty="0">
                <a:solidFill>
                  <a:schemeClr val="bg1"/>
                </a:solidFill>
              </a:rPr>
            </a:br>
            <a:endParaRPr lang="en-GB" sz="3200" dirty="0">
              <a:solidFill>
                <a:schemeClr val="bg1"/>
              </a:solidFill>
            </a:endParaRPr>
          </a:p>
        </p:txBody>
      </p:sp>
      <p:sp>
        <p:nvSpPr>
          <p:cNvPr id="3" name="Content Placeholder 2">
            <a:extLst>
              <a:ext uri="{FF2B5EF4-FFF2-40B4-BE49-F238E27FC236}">
                <a16:creationId xmlns:a16="http://schemas.microsoft.com/office/drawing/2014/main" id="{C2ED0E2B-0517-66FF-EDCB-FAA59A3021EC}"/>
              </a:ext>
            </a:extLst>
          </p:cNvPr>
          <p:cNvSpPr>
            <a:spLocks noGrp="1"/>
          </p:cNvSpPr>
          <p:nvPr>
            <p:ph idx="1"/>
          </p:nvPr>
        </p:nvSpPr>
        <p:spPr/>
        <p:txBody>
          <a:bodyPr/>
          <a:lstStyle/>
          <a:p>
            <a:pPr marL="0" indent="0">
              <a:buNone/>
            </a:pPr>
            <a:r>
              <a:rPr lang="en-GB" sz="4000" dirty="0"/>
              <a:t>Pseudocode</a:t>
            </a:r>
            <a:r>
              <a:rPr lang="en-GB" dirty="0"/>
              <a:t> </a:t>
            </a:r>
          </a:p>
          <a:p>
            <a:pPr marL="514350" indent="-514350">
              <a:buFont typeface="+mj-lt"/>
              <a:buAutoNum type="arabicPeriod"/>
            </a:pPr>
            <a:r>
              <a:rPr lang="en-GB" sz="2400" dirty="0"/>
              <a:t>Have the server keep track of the number of clients connected</a:t>
            </a:r>
          </a:p>
          <a:p>
            <a:pPr marL="514350" indent="-514350">
              <a:buFont typeface="+mj-lt"/>
              <a:buAutoNum type="arabicPeriod"/>
            </a:pPr>
            <a:r>
              <a:rPr lang="en-GB" sz="2400" dirty="0"/>
              <a:t>When you send the welcome message also send the number of clients connected</a:t>
            </a:r>
          </a:p>
          <a:p>
            <a:pPr marL="514350" indent="-514350">
              <a:buFont typeface="+mj-lt"/>
              <a:buAutoNum type="arabicPeriod"/>
            </a:pPr>
            <a:r>
              <a:rPr lang="en-GB" sz="2400" dirty="0"/>
              <a:t>When the client receives the welcome message they can do a simple if else statement to check if they are the first client or not and spawn themselves in the appropriate pre set position</a:t>
            </a:r>
          </a:p>
        </p:txBody>
      </p:sp>
    </p:spTree>
    <p:extLst>
      <p:ext uri="{BB962C8B-B14F-4D97-AF65-F5344CB8AC3E}">
        <p14:creationId xmlns:p14="http://schemas.microsoft.com/office/powerpoint/2010/main" val="3707652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 code&#10;&#10;Description automatically generated">
            <a:extLst>
              <a:ext uri="{FF2B5EF4-FFF2-40B4-BE49-F238E27FC236}">
                <a16:creationId xmlns:a16="http://schemas.microsoft.com/office/drawing/2014/main" id="{3569646E-4524-7071-3A7E-0F295BA5F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433" y="2099405"/>
            <a:ext cx="5372100" cy="2659189"/>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748A507-C619-D765-349D-95815E250E5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3466" y="957835"/>
            <a:ext cx="5372099" cy="4942330"/>
          </a:xfrm>
          <a:prstGeom prst="rect">
            <a:avLst/>
          </a:prstGeom>
        </p:spPr>
      </p:pic>
    </p:spTree>
    <p:extLst>
      <p:ext uri="{BB962C8B-B14F-4D97-AF65-F5344CB8AC3E}">
        <p14:creationId xmlns:p14="http://schemas.microsoft.com/office/powerpoint/2010/main" val="2765617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DF0C3E-203A-00B6-F95F-8580A18E7A1A}"/>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D9C2764-9E89-DF09-02C7-61EA2BDF4026}"/>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A5DE65E-AFFC-4CC7-BE73-7132B7BDA93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457200" indent="-457200">
              <a:buFont typeface="+mj-lt"/>
              <a:buAutoNum type="arabicPeriod"/>
            </a:pPr>
            <a:r>
              <a:rPr lang="en-GB" sz="2400" dirty="0"/>
              <a:t>The server keeps track of each player's position starting at some default value for player1 and some (different) default value for player 2</a:t>
            </a:r>
          </a:p>
          <a:p>
            <a:pPr marL="457200" indent="-457200">
              <a:buFont typeface="+mj-lt"/>
              <a:buAutoNum type="arabicPeriod"/>
            </a:pPr>
            <a:r>
              <a:rPr lang="en-GB" sz="2400" dirty="0"/>
              <a:t>When a socket joins if they are not the first player send the SpawnPlayer1_OnPlayer2Client message to spawn so player 2 can see player 1</a:t>
            </a:r>
          </a:p>
          <a:p>
            <a:pPr marL="457200" indent="-457200">
              <a:buFont typeface="+mj-lt"/>
              <a:buAutoNum type="arabicPeriod"/>
            </a:pPr>
            <a:r>
              <a:rPr lang="en-GB" sz="2400" dirty="0"/>
              <a:t>Send a message to all currently connected clients that a new player has joined</a:t>
            </a:r>
          </a:p>
          <a:p>
            <a:pPr marL="457200" indent="-457200">
              <a:buFont typeface="+mj-lt"/>
              <a:buAutoNum type="arabicPeriod"/>
            </a:pPr>
            <a:r>
              <a:rPr lang="en-GB" sz="2400" dirty="0"/>
              <a:t>When get player </a:t>
            </a:r>
            <a:r>
              <a:rPr lang="en-GB" sz="2400" dirty="0" err="1"/>
              <a:t>pos</a:t>
            </a:r>
            <a:r>
              <a:rPr lang="en-GB" sz="2400" dirty="0"/>
              <a:t> message is received, get the position of a player using the id and call the callback function passing in this position</a:t>
            </a:r>
          </a:p>
          <a:p>
            <a:pPr marL="457200" indent="-457200">
              <a:buFont typeface="+mj-lt"/>
              <a:buAutoNum type="arabicPeriod"/>
            </a:pPr>
            <a:endParaRPr lang="en-GB" sz="2400" dirty="0"/>
          </a:p>
        </p:txBody>
      </p:sp>
    </p:spTree>
    <p:extLst>
      <p:ext uri="{BB962C8B-B14F-4D97-AF65-F5344CB8AC3E}">
        <p14:creationId xmlns:p14="http://schemas.microsoft.com/office/powerpoint/2010/main" val="30629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CA20-BFEB-E53D-863A-6F00B1E7B3A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B50EEAC-368E-A08A-65C2-0BD66906C793}"/>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403771D-9E6F-92C8-FC35-9CBD5B36C201}"/>
              </a:ext>
            </a:extLst>
          </p:cNvPr>
          <p:cNvSpPr>
            <a:spLocks noGrp="1"/>
          </p:cNvSpPr>
          <p:nvPr>
            <p:ph type="title"/>
          </p:nvPr>
        </p:nvSpPr>
        <p:spPr/>
        <p:txBody>
          <a:bodyPr>
            <a:normAutofit/>
          </a:bodyPr>
          <a:lstStyle/>
          <a:p>
            <a:r>
              <a:rPr lang="en-GB" sz="4000" dirty="0">
                <a:solidFill>
                  <a:schemeClr val="bg1"/>
                </a:solidFill>
              </a:rPr>
              <a:t>Spawn a representation of client 2, client side, on client 1’s screen and vice versa</a:t>
            </a:r>
          </a:p>
        </p:txBody>
      </p:sp>
      <p:sp>
        <p:nvSpPr>
          <p:cNvPr id="4" name="Content Placeholder 2">
            <a:extLst>
              <a:ext uri="{FF2B5EF4-FFF2-40B4-BE49-F238E27FC236}">
                <a16:creationId xmlns:a16="http://schemas.microsoft.com/office/drawing/2014/main" id="{FF7393C6-EBCC-A951-126A-B9CCA292BE60}"/>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457200" indent="-457200">
              <a:buFont typeface="+mj-lt"/>
              <a:buAutoNum type="arabicPeriod"/>
            </a:pPr>
            <a:r>
              <a:rPr lang="en-GB" sz="2400" dirty="0"/>
              <a:t>Create a </a:t>
            </a:r>
            <a:r>
              <a:rPr lang="en-GB" sz="2400" dirty="0" err="1"/>
              <a:t>InitOtherPlayerPos</a:t>
            </a:r>
            <a:r>
              <a:rPr lang="en-GB" sz="2400" dirty="0"/>
              <a:t> function which spawns a representation of the other player into the scene at a location</a:t>
            </a:r>
          </a:p>
          <a:p>
            <a:pPr marL="457200" indent="-457200">
              <a:buFont typeface="+mj-lt"/>
              <a:buAutoNum type="arabicPeriod"/>
            </a:pPr>
            <a:r>
              <a:rPr lang="en-GB" sz="2400" dirty="0"/>
              <a:t>Call the </a:t>
            </a:r>
            <a:r>
              <a:rPr lang="en-GB" sz="2400" dirty="0" err="1"/>
              <a:t>InitOtherPlayerPos</a:t>
            </a:r>
            <a:r>
              <a:rPr lang="en-GB" sz="2400" dirty="0"/>
              <a:t> function as a reaction to a new player joining or as a reaction to SpawnPlayer1_OnPlayer2Client. </a:t>
            </a:r>
          </a:p>
          <a:p>
            <a:pPr marL="914400" lvl="1" indent="-457200">
              <a:buFont typeface="+mj-lt"/>
              <a:buAutoNum type="arabicPeriod"/>
            </a:pPr>
            <a:r>
              <a:rPr lang="en-GB" sz="2000" dirty="0"/>
              <a:t>Special case: if reacting to the latter message before you spawn the player representation you must get the position of the other player from the server using the “</a:t>
            </a:r>
            <a:r>
              <a:rPr lang="en-GB" sz="2000" dirty="0" err="1"/>
              <a:t>GetOtherPlayerPos</a:t>
            </a:r>
            <a:r>
              <a:rPr lang="en-GB" sz="2000" dirty="0"/>
              <a:t>” message</a:t>
            </a:r>
          </a:p>
        </p:txBody>
      </p:sp>
    </p:spTree>
    <p:extLst>
      <p:ext uri="{BB962C8B-B14F-4D97-AF65-F5344CB8AC3E}">
        <p14:creationId xmlns:p14="http://schemas.microsoft.com/office/powerpoint/2010/main" val="2226010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F2A07F2-70C1-7457-4890-C45BDE679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461064"/>
            <a:ext cx="5129784" cy="3949932"/>
          </a:xfrm>
          <a:prstGeom prst="rect">
            <a:avLst/>
          </a:prstGeom>
        </p:spPr>
      </p:pic>
      <p:sp>
        <p:nvSpPr>
          <p:cNvPr id="39" name="Rectangle 3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EC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 program&#10;&#10;Description automatically generated">
            <a:extLst>
              <a:ext uri="{FF2B5EF4-FFF2-40B4-BE49-F238E27FC236}">
                <a16:creationId xmlns:a16="http://schemas.microsoft.com/office/drawing/2014/main" id="{279DAD5C-ED17-5492-441C-2D9664AD7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34" y="1922126"/>
            <a:ext cx="5129784" cy="3013747"/>
          </a:xfrm>
          <a:prstGeom prst="rect">
            <a:avLst/>
          </a:prstGeom>
        </p:spPr>
      </p:pic>
    </p:spTree>
    <p:extLst>
      <p:ext uri="{BB962C8B-B14F-4D97-AF65-F5344CB8AC3E}">
        <p14:creationId xmlns:p14="http://schemas.microsoft.com/office/powerpoint/2010/main" val="118089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86431A-610F-E3A8-8E60-AF5D7807643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4E5EDEF-6C4A-AA7C-02A4-269C62D906AD}"/>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A85117A6-6476-2B1D-E416-5C30ECE56B62}"/>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Client</a:t>
            </a:r>
          </a:p>
          <a:p>
            <a:pPr marL="514350" indent="-514350">
              <a:buFont typeface="+mj-lt"/>
              <a:buAutoNum type="arabicPeriod"/>
            </a:pPr>
            <a:r>
              <a:rPr lang="en-GB" dirty="0"/>
              <a:t>Adjust the player controller to dispatch an event when the player moves</a:t>
            </a:r>
          </a:p>
          <a:p>
            <a:pPr marL="514350" indent="-514350">
              <a:buFont typeface="+mj-lt"/>
              <a:buAutoNum type="arabicPeriod"/>
            </a:pPr>
            <a:r>
              <a:rPr lang="en-GB" dirty="0"/>
              <a:t>When this event is fired send a client moved message to the server with the new player position</a:t>
            </a:r>
          </a:p>
          <a:p>
            <a:pPr marL="514350" indent="-514350">
              <a:buFont typeface="+mj-lt"/>
              <a:buAutoNum type="arabicPeriod"/>
            </a:pPr>
            <a:r>
              <a:rPr lang="en-GB" dirty="0"/>
              <a:t>When the update other player message is received update the position of the other player representation using the position supplied by the message</a:t>
            </a:r>
          </a:p>
        </p:txBody>
      </p:sp>
    </p:spTree>
    <p:extLst>
      <p:ext uri="{BB962C8B-B14F-4D97-AF65-F5344CB8AC3E}">
        <p14:creationId xmlns:p14="http://schemas.microsoft.com/office/powerpoint/2010/main" val="2801797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F850D-5854-6C28-76BB-D1602D17E8F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C2B1D31-B52C-EC6A-F235-0F3115E8A5EF}"/>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3082B5A-3B91-BCD3-E507-A07374DD2C64}"/>
              </a:ext>
            </a:extLst>
          </p:cNvPr>
          <p:cNvSpPr>
            <a:spLocks noGrp="1"/>
          </p:cNvSpPr>
          <p:nvPr>
            <p:ph type="title"/>
          </p:nvPr>
        </p:nvSpPr>
        <p:spPr/>
        <p:txBody>
          <a:bodyPr>
            <a:normAutofit/>
          </a:bodyPr>
          <a:lstStyle/>
          <a:p>
            <a:r>
              <a:rPr lang="en-GB" sz="4000" dirty="0">
                <a:solidFill>
                  <a:schemeClr val="bg1"/>
                </a:solidFill>
              </a:rPr>
              <a:t>Network the movement of both clients</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DAD36266-9EC4-23F6-7BA4-6B3EFD913CAE}"/>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Server</a:t>
            </a:r>
          </a:p>
          <a:p>
            <a:pPr marL="514350" indent="-514350">
              <a:buFont typeface="+mj-lt"/>
              <a:buAutoNum type="arabicPeriod"/>
            </a:pPr>
            <a:r>
              <a:rPr lang="en-GB" dirty="0"/>
              <a:t>When the client moved message is received</a:t>
            </a:r>
          </a:p>
          <a:p>
            <a:pPr marL="971550" lvl="1" indent="-514350">
              <a:buFont typeface="+mj-lt"/>
              <a:buAutoNum type="arabicPeriod"/>
            </a:pPr>
            <a:r>
              <a:rPr lang="en-GB" dirty="0"/>
              <a:t>Update the stored client positions variable</a:t>
            </a:r>
          </a:p>
          <a:p>
            <a:pPr marL="971550" lvl="1" indent="-514350">
              <a:buFont typeface="+mj-lt"/>
              <a:buAutoNum type="arabicPeriod"/>
            </a:pPr>
            <a:r>
              <a:rPr lang="en-GB" dirty="0"/>
              <a:t>Send a update other player message to all clients except the sender </a:t>
            </a:r>
          </a:p>
        </p:txBody>
      </p:sp>
    </p:spTree>
    <p:extLst>
      <p:ext uri="{BB962C8B-B14F-4D97-AF65-F5344CB8AC3E}">
        <p14:creationId xmlns:p14="http://schemas.microsoft.com/office/powerpoint/2010/main" val="851866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D4A52A5-DF2F-E660-91B2-F8A62380DF9B}"/>
              </a:ext>
            </a:extLst>
          </p:cNvPr>
          <p:cNvGrpSpPr/>
          <p:nvPr/>
        </p:nvGrpSpPr>
        <p:grpSpPr>
          <a:xfrm>
            <a:off x="2522522" y="457200"/>
            <a:ext cx="7146955" cy="5943600"/>
            <a:chOff x="2404226" y="373945"/>
            <a:chExt cx="7383547" cy="6140356"/>
          </a:xfrm>
        </p:grpSpPr>
        <p:pic>
          <p:nvPicPr>
            <p:cNvPr id="5" name="Picture 4">
              <a:extLst>
                <a:ext uri="{FF2B5EF4-FFF2-40B4-BE49-F238E27FC236}">
                  <a16:creationId xmlns:a16="http://schemas.microsoft.com/office/drawing/2014/main" id="{A648D5F7-2B4C-F6C5-9404-7FC38C34C464}"/>
                </a:ext>
              </a:extLst>
            </p:cNvPr>
            <p:cNvPicPr>
              <a:picLocks noChangeAspect="1"/>
            </p:cNvPicPr>
            <p:nvPr/>
          </p:nvPicPr>
          <p:blipFill>
            <a:blip r:embed="rId2"/>
            <a:stretch>
              <a:fillRect/>
            </a:stretch>
          </p:blipFill>
          <p:spPr>
            <a:xfrm>
              <a:off x="2404226" y="373945"/>
              <a:ext cx="7383547" cy="614035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9D3D62A-49D6-FE4A-5C4D-4AF0415C6D29}"/>
                    </a:ext>
                  </a:extLst>
                </p14:cNvPr>
                <p14:cNvContentPartPr/>
                <p14:nvPr/>
              </p14:nvContentPartPr>
              <p14:xfrm>
                <a:off x="2531575" y="1101277"/>
                <a:ext cx="1010880" cy="330480"/>
              </p14:xfrm>
            </p:contentPart>
          </mc:Choice>
          <mc:Fallback xmlns="">
            <p:pic>
              <p:nvPicPr>
                <p:cNvPr id="6" name="Ink 5">
                  <a:extLst>
                    <a:ext uri="{FF2B5EF4-FFF2-40B4-BE49-F238E27FC236}">
                      <a16:creationId xmlns:a16="http://schemas.microsoft.com/office/drawing/2014/main" id="{99D3D62A-49D6-FE4A-5C4D-4AF0415C6D29}"/>
                    </a:ext>
                  </a:extLst>
                </p:cNvPr>
                <p:cNvPicPr/>
                <p:nvPr/>
              </p:nvPicPr>
              <p:blipFill>
                <a:blip r:embed="rId4"/>
                <a:stretch>
                  <a:fillRect/>
                </a:stretch>
              </p:blipFill>
              <p:spPr>
                <a:xfrm>
                  <a:off x="2522277" y="1091983"/>
                  <a:ext cx="1029104" cy="34869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A4064A7-059F-C819-E716-0EA7A2154937}"/>
                    </a:ext>
                  </a:extLst>
                </p14:cNvPr>
                <p14:cNvContentPartPr/>
                <p14:nvPr/>
              </p14:nvContentPartPr>
              <p14:xfrm>
                <a:off x="2648215" y="5168806"/>
                <a:ext cx="7002720" cy="1069200"/>
              </p14:xfrm>
            </p:contentPart>
          </mc:Choice>
          <mc:Fallback xmlns="">
            <p:pic>
              <p:nvPicPr>
                <p:cNvPr id="7" name="Ink 6">
                  <a:extLst>
                    <a:ext uri="{FF2B5EF4-FFF2-40B4-BE49-F238E27FC236}">
                      <a16:creationId xmlns:a16="http://schemas.microsoft.com/office/drawing/2014/main" id="{7A4064A7-059F-C819-E716-0EA7A2154937}"/>
                    </a:ext>
                  </a:extLst>
                </p:cNvPr>
                <p:cNvPicPr/>
                <p:nvPr/>
              </p:nvPicPr>
              <p:blipFill>
                <a:blip r:embed="rId6"/>
                <a:stretch>
                  <a:fillRect/>
                </a:stretch>
              </p:blipFill>
              <p:spPr>
                <a:xfrm>
                  <a:off x="2638917" y="5159509"/>
                  <a:ext cx="7020944" cy="1087423"/>
                </a:xfrm>
                <a:prstGeom prst="rect">
                  <a:avLst/>
                </a:prstGeom>
              </p:spPr>
            </p:pic>
          </mc:Fallback>
        </mc:AlternateContent>
      </p:grpSp>
    </p:spTree>
    <p:extLst>
      <p:ext uri="{BB962C8B-B14F-4D97-AF65-F5344CB8AC3E}">
        <p14:creationId xmlns:p14="http://schemas.microsoft.com/office/powerpoint/2010/main" val="402987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a:xfrm>
            <a:off x="838200" y="365125"/>
            <a:ext cx="10515600" cy="1325563"/>
          </a:xfrm>
        </p:spPr>
        <p:txBody>
          <a:bodyPr>
            <a:normAutofit/>
          </a:bodyPr>
          <a:lstStyle/>
          <a:p>
            <a:r>
              <a:rPr lang="en-GB" sz="5400"/>
              <a:t>80 / 20 rule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a:xfrm>
            <a:off x="838200" y="1929384"/>
            <a:ext cx="10515600" cy="4251960"/>
          </a:xfrm>
        </p:spPr>
        <p:txBody>
          <a:bodyPr>
            <a:normAutofit/>
          </a:bodyPr>
          <a:lstStyle/>
          <a:p>
            <a:r>
              <a:rPr lang="en-GB" sz="2200"/>
              <a:t>The 80 / 20 rule states that 80% of outcomes come from 20% of causes. </a:t>
            </a:r>
          </a:p>
          <a:p>
            <a:endParaRPr lang="en-GB" sz="2200"/>
          </a:p>
          <a:p>
            <a:r>
              <a:rPr lang="en-GB" sz="2200"/>
              <a:t>In the case of socket io there is just a few functions (20%) that are used very commonly across the project (80%). So if you can know these few functions you will have enough knowledge to create a multiplayer game.</a:t>
            </a:r>
          </a:p>
          <a:p>
            <a:endParaRPr lang="en-GB" sz="2200"/>
          </a:p>
          <a:p>
            <a:r>
              <a:rPr lang="en-GB" sz="220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 shot of a computer code&#10;&#10;Description automatically generated">
            <a:extLst>
              <a:ext uri="{FF2B5EF4-FFF2-40B4-BE49-F238E27FC236}">
                <a16:creationId xmlns:a16="http://schemas.microsoft.com/office/drawing/2014/main" id="{7307A554-1FF7-6C78-116F-1834C3FA3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72545"/>
            <a:ext cx="5372100" cy="2712910"/>
          </a:xfrm>
          <a:prstGeom prst="rect">
            <a:avLst/>
          </a:prstGeom>
        </p:spPr>
      </p:pic>
      <p:sp>
        <p:nvSpPr>
          <p:cNvPr id="15" name="Rectangle 1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2ACB4EEB-0553-026A-5623-DE1F51FDD6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716644"/>
            <a:ext cx="5372099" cy="3424712"/>
          </a:xfrm>
          <a:prstGeom prst="rect">
            <a:avLst/>
          </a:prstGeom>
        </p:spPr>
      </p:pic>
    </p:spTree>
    <p:extLst>
      <p:ext uri="{BB962C8B-B14F-4D97-AF65-F5344CB8AC3E}">
        <p14:creationId xmlns:p14="http://schemas.microsoft.com/office/powerpoint/2010/main" val="3968557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1947BD-5D85-22DF-7CC5-C37833AF2C62}"/>
              </a:ext>
            </a:extLst>
          </p:cNvPr>
          <p:cNvSpPr/>
          <p:nvPr/>
        </p:nvSpPr>
        <p:spPr>
          <a:xfrm>
            <a:off x="-128954" y="1"/>
            <a:ext cx="12555416" cy="1594338"/>
          </a:xfrm>
          <a:prstGeom prst="rect">
            <a:avLst/>
          </a:prstGeom>
          <a:gradFill flip="none" rotWithShape="1">
            <a:gsLst>
              <a:gs pos="72000">
                <a:srgbClr val="1071A1"/>
              </a:gs>
              <a:gs pos="0">
                <a:srgbClr val="125371">
                  <a:shade val="30000"/>
                  <a:satMod val="115000"/>
                </a:srgbClr>
              </a:gs>
              <a:gs pos="100000">
                <a:srgbClr val="1EB3FE"/>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18B61B3-1B21-3FA7-F470-7E1658BB6AE8}"/>
              </a:ext>
            </a:extLst>
          </p:cNvPr>
          <p:cNvSpPr>
            <a:spLocks noGrp="1"/>
          </p:cNvSpPr>
          <p:nvPr>
            <p:ph type="title"/>
          </p:nvPr>
        </p:nvSpPr>
        <p:spPr/>
        <p:txBody>
          <a:bodyPr>
            <a:normAutofit/>
          </a:bodyPr>
          <a:lstStyle/>
          <a:p>
            <a:r>
              <a:rPr lang="en-GB" sz="4000" dirty="0">
                <a:solidFill>
                  <a:schemeClr val="bg1"/>
                </a:solidFill>
              </a:rPr>
              <a:t>Gracefully handle players quitting</a:t>
            </a:r>
            <a:br>
              <a:rPr lang="en-GB" sz="4000" dirty="0">
                <a:solidFill>
                  <a:schemeClr val="bg1"/>
                </a:solidFill>
              </a:rPr>
            </a:br>
            <a:endParaRPr lang="en-GB" sz="4000" dirty="0">
              <a:solidFill>
                <a:schemeClr val="bg1"/>
              </a:solidFill>
            </a:endParaRPr>
          </a:p>
        </p:txBody>
      </p:sp>
      <p:sp>
        <p:nvSpPr>
          <p:cNvPr id="4" name="Content Placeholder 2">
            <a:extLst>
              <a:ext uri="{FF2B5EF4-FFF2-40B4-BE49-F238E27FC236}">
                <a16:creationId xmlns:a16="http://schemas.microsoft.com/office/drawing/2014/main" id="{8C9A925E-DAC7-DBED-3C6D-D2720534B97C}"/>
              </a:ext>
            </a:extLst>
          </p:cNvPr>
          <p:cNvSpPr>
            <a:spLocks noGrp="1"/>
          </p:cNvSpPr>
          <p:nvPr>
            <p:ph idx="1"/>
          </p:nvPr>
        </p:nvSpPr>
        <p:spPr>
          <a:xfrm>
            <a:off x="838200" y="1825625"/>
            <a:ext cx="10515600" cy="4351338"/>
          </a:xfrm>
        </p:spPr>
        <p:txBody>
          <a:bodyPr/>
          <a:lstStyle/>
          <a:p>
            <a:pPr marL="0" indent="0">
              <a:buNone/>
            </a:pPr>
            <a:r>
              <a:rPr lang="en-GB" sz="4000" dirty="0"/>
              <a:t>Pseudocode</a:t>
            </a:r>
            <a:r>
              <a:rPr lang="en-GB" dirty="0"/>
              <a:t> </a:t>
            </a:r>
          </a:p>
          <a:p>
            <a:r>
              <a:rPr lang="en-GB" dirty="0"/>
              <a:t>Server</a:t>
            </a:r>
          </a:p>
          <a:p>
            <a:pPr lvl="1"/>
            <a:r>
              <a:rPr lang="en-GB" dirty="0"/>
              <a:t>Decrement the variable keeping track of the number of connected clients</a:t>
            </a:r>
          </a:p>
          <a:p>
            <a:pPr lvl="1"/>
            <a:r>
              <a:rPr lang="en-GB" dirty="0"/>
              <a:t>Delete and Stop keeping track of the player who's quit position</a:t>
            </a:r>
          </a:p>
          <a:p>
            <a:pPr lvl="1"/>
            <a:r>
              <a:rPr lang="en-GB" dirty="0"/>
              <a:t>Broadcast a user disconnected message to the other clients </a:t>
            </a:r>
          </a:p>
          <a:p>
            <a:r>
              <a:rPr lang="en-GB" dirty="0"/>
              <a:t>Client</a:t>
            </a:r>
          </a:p>
          <a:p>
            <a:pPr lvl="1"/>
            <a:r>
              <a:rPr lang="en-GB" dirty="0"/>
              <a:t>Remove the other player representation from the scene</a:t>
            </a:r>
          </a:p>
          <a:p>
            <a:pPr lvl="1"/>
            <a:r>
              <a:rPr lang="en-GB" dirty="0"/>
              <a:t>Set the reference to the player representation to null</a:t>
            </a:r>
          </a:p>
        </p:txBody>
      </p:sp>
    </p:spTree>
    <p:extLst>
      <p:ext uri="{BB962C8B-B14F-4D97-AF65-F5344CB8AC3E}">
        <p14:creationId xmlns:p14="http://schemas.microsoft.com/office/powerpoint/2010/main" val="3614766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 shot of a computer code&#10;&#10;Description automatically generated">
            <a:extLst>
              <a:ext uri="{FF2B5EF4-FFF2-40B4-BE49-F238E27FC236}">
                <a16:creationId xmlns:a16="http://schemas.microsoft.com/office/drawing/2014/main" id="{B790D68E-F2D3-8EDF-E653-07FE8C290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2018824"/>
            <a:ext cx="5372100" cy="2820352"/>
          </a:xfrm>
          <a:prstGeom prst="rect">
            <a:avLst/>
          </a:prstGeom>
        </p:spPr>
      </p:pic>
      <p:sp>
        <p:nvSpPr>
          <p:cNvPr id="13" name="Rectangle 1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581530C7-2E31-DC56-BE74-EBA283252B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6" y="1293591"/>
            <a:ext cx="5372099" cy="4270818"/>
          </a:xfrm>
          <a:prstGeom prst="rect">
            <a:avLst/>
          </a:prstGeom>
        </p:spPr>
      </p:pic>
    </p:spTree>
    <p:extLst>
      <p:ext uri="{BB962C8B-B14F-4D97-AF65-F5344CB8AC3E}">
        <p14:creationId xmlns:p14="http://schemas.microsoft.com/office/powerpoint/2010/main" val="1517863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FA8793-65CD-5BA0-BFB6-7C74AFB8F2A8}"/>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Result</a:t>
            </a:r>
          </a:p>
        </p:txBody>
      </p:sp>
      <p:pic>
        <p:nvPicPr>
          <p:cNvPr id="4" name="Untitled video - Made with Clipchamp (2)">
            <a:hlinkClick r:id="" action="ppaction://media"/>
            <a:extLst>
              <a:ext uri="{FF2B5EF4-FFF2-40B4-BE49-F238E27FC236}">
                <a16:creationId xmlns:a16="http://schemas.microsoft.com/office/drawing/2014/main" id="{B2B13F8C-4502-CB4D-E12F-BE1E3A8C8B6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1123" y="557189"/>
            <a:ext cx="8229753" cy="4629236"/>
          </a:xfrm>
          <a:prstGeom prst="rect">
            <a:avLst/>
          </a:prstGeom>
        </p:spPr>
      </p:pic>
    </p:spTree>
    <p:extLst>
      <p:ext uri="{BB962C8B-B14F-4D97-AF65-F5344CB8AC3E}">
        <p14:creationId xmlns:p14="http://schemas.microsoft.com/office/powerpoint/2010/main" val="42074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26075161-358C-398D-C8AC-A5DD62656D1F}"/>
              </a:ext>
            </a:extLst>
          </p:cNvPr>
          <p:cNvGraphicFramePr>
            <a:graphicFrameLocks noGrp="1"/>
          </p:cNvGraphicFramePr>
          <p:nvPr>
            <p:ph idx="1"/>
            <p:extLst>
              <p:ext uri="{D42A27DB-BD31-4B8C-83A1-F6EECF244321}">
                <p14:modId xmlns:p14="http://schemas.microsoft.com/office/powerpoint/2010/main" val="2886201193"/>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20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ntitled video - Made with Clipchamp (3)">
            <a:hlinkClick r:id="" action="ppaction://media"/>
            <a:extLst>
              <a:ext uri="{FF2B5EF4-FFF2-40B4-BE49-F238E27FC236}">
                <a16:creationId xmlns:a16="http://schemas.microsoft.com/office/drawing/2014/main" id="{E28E4635-D93A-D9BD-4A16-4D0BA103B3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0" y="573698"/>
            <a:ext cx="10028151" cy="5640835"/>
          </a:xfrm>
          <a:prstGeom prst="rect">
            <a:avLst/>
          </a:prstGeom>
        </p:spPr>
      </p:pic>
    </p:spTree>
    <p:extLst>
      <p:ext uri="{BB962C8B-B14F-4D97-AF65-F5344CB8AC3E}">
        <p14:creationId xmlns:p14="http://schemas.microsoft.com/office/powerpoint/2010/main" val="118987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1741AC-6B16-CACA-D716-A1EEC49DD991}"/>
              </a:ext>
            </a:extLst>
          </p:cNvPr>
          <p:cNvSpPr>
            <a:spLocks noGrp="1"/>
          </p:cNvSpPr>
          <p:nvPr>
            <p:ph type="title"/>
          </p:nvPr>
        </p:nvSpPr>
        <p:spPr>
          <a:xfrm>
            <a:off x="686834" y="1153572"/>
            <a:ext cx="3200400" cy="4461163"/>
          </a:xfrm>
        </p:spPr>
        <p:txBody>
          <a:bodyPr>
            <a:normAutofit/>
          </a:bodyPr>
          <a:lstStyle/>
          <a:p>
            <a:r>
              <a:rPr lang="en-GB">
                <a:solidFill>
                  <a:srgbClr val="FFFFFF"/>
                </a:solidFill>
              </a:rPr>
              <a:t>Game Link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7301B0-527D-6736-02C4-D46AC8265974}"/>
              </a:ext>
            </a:extLst>
          </p:cNvPr>
          <p:cNvSpPr>
            <a:spLocks noGrp="1"/>
          </p:cNvSpPr>
          <p:nvPr>
            <p:ph idx="1"/>
          </p:nvPr>
        </p:nvSpPr>
        <p:spPr>
          <a:xfrm>
            <a:off x="4447308" y="591344"/>
            <a:ext cx="6906491" cy="5585619"/>
          </a:xfrm>
        </p:spPr>
        <p:txBody>
          <a:bodyPr anchor="ctr">
            <a:normAutofit/>
          </a:bodyPr>
          <a:lstStyle/>
          <a:p>
            <a:r>
              <a:rPr lang="en-GB" sz="2600"/>
              <a:t>Thank you to anyone that has stuck around this far!</a:t>
            </a:r>
          </a:p>
          <a:p>
            <a:endParaRPr lang="en-GB" sz="2600"/>
          </a:p>
          <a:p>
            <a:r>
              <a:rPr lang="en-GB" sz="2600"/>
              <a:t>The project is live for you to test out please feel free to test it out!</a:t>
            </a:r>
          </a:p>
          <a:p>
            <a:endParaRPr lang="en-GB" sz="2600"/>
          </a:p>
          <a:p>
            <a:r>
              <a:rPr lang="en-GB" sz="2600"/>
              <a:t>However, as it is just a demo of the, it is not designed for more than 2 players connected at once so things may look a little wonky if someone else is playing.</a:t>
            </a:r>
          </a:p>
          <a:p>
            <a:endParaRPr lang="en-GB" sz="2600"/>
          </a:p>
          <a:p>
            <a:r>
              <a:rPr lang="en-GB" sz="2600"/>
              <a:t>https://threejsmultiplayerdemonstration.onrender.com</a:t>
            </a:r>
          </a:p>
        </p:txBody>
      </p:sp>
    </p:spTree>
    <p:extLst>
      <p:ext uri="{BB962C8B-B14F-4D97-AF65-F5344CB8AC3E}">
        <p14:creationId xmlns:p14="http://schemas.microsoft.com/office/powerpoint/2010/main" val="1107795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3C142B-1F19-174D-DD27-F5977CD37515}"/>
              </a:ext>
            </a:extLst>
          </p:cNvPr>
          <p:cNvSpPr/>
          <p:nvPr/>
        </p:nvSpPr>
        <p:spPr>
          <a:xfrm>
            <a:off x="-128954" y="1"/>
            <a:ext cx="12555416" cy="1594338"/>
          </a:xfrm>
          <a:prstGeom prst="rect">
            <a:avLst/>
          </a:prstGeom>
          <a:gradFill flip="none" rotWithShape="1">
            <a:gsLst>
              <a:gs pos="0">
                <a:srgbClr val="232323"/>
              </a:gs>
              <a:gs pos="100000">
                <a:srgbClr val="FA22CC"/>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F5D8069-5771-59F1-5BCB-B38EAA947AB4}"/>
              </a:ext>
            </a:extLst>
          </p:cNvPr>
          <p:cNvSpPr>
            <a:spLocks noGrp="1"/>
          </p:cNvSpPr>
          <p:nvPr>
            <p:ph type="title"/>
          </p:nvPr>
        </p:nvSpPr>
        <p:spPr>
          <a:xfrm>
            <a:off x="838200" y="188445"/>
            <a:ext cx="10515600" cy="1325563"/>
          </a:xfrm>
        </p:spPr>
        <p:txBody>
          <a:bodyPr/>
          <a:lstStyle/>
          <a:p>
            <a:pPr algn="ctr"/>
            <a:r>
              <a:rPr lang="en-GB" dirty="0">
                <a:solidFill>
                  <a:schemeClr val="bg1"/>
                </a:solidFill>
              </a:rPr>
              <a:t>Thank you for watching</a:t>
            </a:r>
          </a:p>
        </p:txBody>
      </p:sp>
      <p:sp>
        <p:nvSpPr>
          <p:cNvPr id="3" name="Content Placeholder 2">
            <a:extLst>
              <a:ext uri="{FF2B5EF4-FFF2-40B4-BE49-F238E27FC236}">
                <a16:creationId xmlns:a16="http://schemas.microsoft.com/office/drawing/2014/main" id="{FBF457B6-DBE2-FCD8-5AEE-51E607EE9294}"/>
              </a:ext>
            </a:extLst>
          </p:cNvPr>
          <p:cNvSpPr>
            <a:spLocks noGrp="1"/>
          </p:cNvSpPr>
          <p:nvPr>
            <p:ph idx="1"/>
          </p:nvPr>
        </p:nvSpPr>
        <p:spPr>
          <a:xfrm>
            <a:off x="890954" y="-72237"/>
            <a:ext cx="10515600" cy="4351338"/>
          </a:xfrm>
        </p:spPr>
        <p:txBody>
          <a:bodyPr anchor="ctr">
            <a:normAutofit/>
          </a:bodyPr>
          <a:lstStyle/>
          <a:p>
            <a:pPr marL="0" indent="0" algn="ctr">
              <a:buNone/>
            </a:pPr>
            <a:r>
              <a:rPr lang="en-GB" sz="3600" dirty="0"/>
              <a:t>Any questions?</a:t>
            </a:r>
          </a:p>
        </p:txBody>
      </p:sp>
      <p:sp>
        <p:nvSpPr>
          <p:cNvPr id="4" name="Google Shape;935;p39">
            <a:extLst>
              <a:ext uri="{FF2B5EF4-FFF2-40B4-BE49-F238E27FC236}">
                <a16:creationId xmlns:a16="http://schemas.microsoft.com/office/drawing/2014/main" id="{DB1C4DA5-24ED-B7D0-9E69-DCB0A25167C3}"/>
              </a:ext>
            </a:extLst>
          </p:cNvPr>
          <p:cNvSpPr txBox="1">
            <a:spLocks/>
          </p:cNvSpPr>
          <p:nvPr/>
        </p:nvSpPr>
        <p:spPr>
          <a:xfrm>
            <a:off x="392789" y="6176963"/>
            <a:ext cx="2677322" cy="574764"/>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GB" sz="2000" dirty="0">
                <a:latin typeface="+mj-lt"/>
              </a:rPr>
              <a:t>James-Richard-Bland</a:t>
            </a:r>
          </a:p>
        </p:txBody>
      </p:sp>
      <p:pic>
        <p:nvPicPr>
          <p:cNvPr id="5" name="Picture 4" descr="Icon&#10;&#10;Description automatically generated">
            <a:extLst>
              <a:ext uri="{FF2B5EF4-FFF2-40B4-BE49-F238E27FC236}">
                <a16:creationId xmlns:a16="http://schemas.microsoft.com/office/drawing/2014/main" id="{B82726DB-62AB-50A0-F760-EF12B6587C6D}"/>
              </a:ext>
            </a:extLst>
          </p:cNvPr>
          <p:cNvPicPr>
            <a:picLocks noChangeAspect="1"/>
          </p:cNvPicPr>
          <p:nvPr/>
        </p:nvPicPr>
        <p:blipFill>
          <a:blip r:embed="rId2"/>
          <a:stretch>
            <a:fillRect/>
          </a:stretch>
        </p:blipFill>
        <p:spPr>
          <a:xfrm>
            <a:off x="47834" y="6227926"/>
            <a:ext cx="472837" cy="472837"/>
          </a:xfrm>
          <a:prstGeom prst="rect">
            <a:avLst/>
          </a:prstGeom>
        </p:spPr>
      </p:pic>
      <p:pic>
        <p:nvPicPr>
          <p:cNvPr id="6" name="Picture 5" descr="Icon&#10;&#10;Description automatically generated">
            <a:extLst>
              <a:ext uri="{FF2B5EF4-FFF2-40B4-BE49-F238E27FC236}">
                <a16:creationId xmlns:a16="http://schemas.microsoft.com/office/drawing/2014/main" id="{ADDACCFC-D084-7659-C58C-0212EBD9D7A7}"/>
              </a:ext>
            </a:extLst>
          </p:cNvPr>
          <p:cNvPicPr>
            <a:picLocks noChangeAspect="1"/>
          </p:cNvPicPr>
          <p:nvPr/>
        </p:nvPicPr>
        <p:blipFill>
          <a:blip r:embed="rId3"/>
          <a:stretch>
            <a:fillRect/>
          </a:stretch>
        </p:blipFill>
        <p:spPr>
          <a:xfrm>
            <a:off x="4711661" y="6125222"/>
            <a:ext cx="717900" cy="717900"/>
          </a:xfrm>
          <a:prstGeom prst="rect">
            <a:avLst/>
          </a:prstGeom>
        </p:spPr>
      </p:pic>
      <p:pic>
        <p:nvPicPr>
          <p:cNvPr id="7" name="Picture 6" descr="Icon&#10;&#10;Description automatically generated">
            <a:extLst>
              <a:ext uri="{FF2B5EF4-FFF2-40B4-BE49-F238E27FC236}">
                <a16:creationId xmlns:a16="http://schemas.microsoft.com/office/drawing/2014/main" id="{E22B333A-705D-0A67-F198-1088880142A8}"/>
              </a:ext>
            </a:extLst>
          </p:cNvPr>
          <p:cNvPicPr>
            <a:picLocks noChangeAspect="1"/>
          </p:cNvPicPr>
          <p:nvPr/>
        </p:nvPicPr>
        <p:blipFill>
          <a:blip r:embed="rId4"/>
          <a:stretch>
            <a:fillRect/>
          </a:stretch>
        </p:blipFill>
        <p:spPr>
          <a:xfrm>
            <a:off x="8916193" y="6194972"/>
            <a:ext cx="454599" cy="454599"/>
          </a:xfrm>
          <a:prstGeom prst="rect">
            <a:avLst/>
          </a:prstGeom>
        </p:spPr>
      </p:pic>
      <p:pic>
        <p:nvPicPr>
          <p:cNvPr id="8" name="Picture 7" descr="Qr code&#10;&#10;Description automatically generated">
            <a:extLst>
              <a:ext uri="{FF2B5EF4-FFF2-40B4-BE49-F238E27FC236}">
                <a16:creationId xmlns:a16="http://schemas.microsoft.com/office/drawing/2014/main" id="{42A2D9FC-C799-625C-D6AF-0148D7F6FCD3}"/>
              </a:ext>
            </a:extLst>
          </p:cNvPr>
          <p:cNvPicPr>
            <a:picLocks noChangeAspect="1"/>
          </p:cNvPicPr>
          <p:nvPr/>
        </p:nvPicPr>
        <p:blipFill>
          <a:blip r:embed="rId5"/>
          <a:stretch>
            <a:fillRect/>
          </a:stretch>
        </p:blipFill>
        <p:spPr>
          <a:xfrm>
            <a:off x="2964196" y="6033631"/>
            <a:ext cx="861426" cy="861426"/>
          </a:xfrm>
          <a:prstGeom prst="rect">
            <a:avLst/>
          </a:prstGeom>
        </p:spPr>
      </p:pic>
      <p:sp>
        <p:nvSpPr>
          <p:cNvPr id="9" name="Google Shape;935;p39">
            <a:extLst>
              <a:ext uri="{FF2B5EF4-FFF2-40B4-BE49-F238E27FC236}">
                <a16:creationId xmlns:a16="http://schemas.microsoft.com/office/drawing/2014/main" id="{9BC3663E-0710-C40A-30D3-B0E9D719832B}"/>
              </a:ext>
            </a:extLst>
          </p:cNvPr>
          <p:cNvSpPr txBox="1">
            <a:spLocks/>
          </p:cNvSpPr>
          <p:nvPr/>
        </p:nvSpPr>
        <p:spPr>
          <a:xfrm>
            <a:off x="4766654" y="6211667"/>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GB" b="0" i="0" dirty="0">
                <a:solidFill>
                  <a:schemeClr val="tx1"/>
                </a:solidFill>
                <a:effectLst/>
                <a:latin typeface="+mj-lt"/>
              </a:rPr>
              <a:t>James Bland</a:t>
            </a:r>
            <a:endParaRPr lang="en-GB" dirty="0">
              <a:solidFill>
                <a:schemeClr val="tx1"/>
              </a:solidFill>
              <a:latin typeface="+mj-lt"/>
            </a:endParaRPr>
          </a:p>
        </p:txBody>
      </p:sp>
      <p:sp>
        <p:nvSpPr>
          <p:cNvPr id="10" name="Google Shape;935;p39">
            <a:extLst>
              <a:ext uri="{FF2B5EF4-FFF2-40B4-BE49-F238E27FC236}">
                <a16:creationId xmlns:a16="http://schemas.microsoft.com/office/drawing/2014/main" id="{BC102112-B9C4-8219-EE9A-AF3893D90F15}"/>
              </a:ext>
            </a:extLst>
          </p:cNvPr>
          <p:cNvSpPr txBox="1">
            <a:spLocks/>
          </p:cNvSpPr>
          <p:nvPr/>
        </p:nvSpPr>
        <p:spPr>
          <a:xfrm>
            <a:off x="9010184" y="6125999"/>
            <a:ext cx="2677322" cy="57476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1pPr>
            <a:lvl2pPr marL="914400" marR="0" lvl="1"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2pPr>
            <a:lvl3pPr marL="1371600" marR="0" lvl="2"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3pPr>
            <a:lvl4pPr marL="1828800" marR="0" lvl="3"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4pPr>
            <a:lvl5pPr marL="2286000" marR="0" lvl="4"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5pPr>
            <a:lvl6pPr marL="2743200" marR="0" lvl="5"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6pPr>
            <a:lvl7pPr marL="3200400" marR="0" lvl="6"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7pPr>
            <a:lvl8pPr marL="3657600" marR="0" lvl="7"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8pPr>
            <a:lvl9pPr marL="4114800" marR="0" lvl="8" indent="-349250" algn="ctr" rtl="0">
              <a:lnSpc>
                <a:spcPct val="100000"/>
              </a:lnSpc>
              <a:spcBef>
                <a:spcPts val="0"/>
              </a:spcBef>
              <a:spcAft>
                <a:spcPts val="0"/>
              </a:spcAft>
              <a:buClr>
                <a:schemeClr val="lt1"/>
              </a:buClr>
              <a:buSzPts val="1900"/>
              <a:buFont typeface="IBM Plex Mono Medium"/>
              <a:buChar char="■"/>
              <a:defRPr sz="1900" b="0" i="0" u="none" strike="noStrike" cap="none">
                <a:solidFill>
                  <a:schemeClr val="lt1"/>
                </a:solidFill>
                <a:latin typeface="IBM Plex Mono Medium"/>
                <a:ea typeface="IBM Plex Mono Medium"/>
                <a:cs typeface="IBM Plex Mono Medium"/>
                <a:sym typeface="IBM Plex Mono Medium"/>
              </a:defRPr>
            </a:lvl9pPr>
          </a:lstStyle>
          <a:p>
            <a:pPr marL="0" indent="0">
              <a:buFont typeface="IBM Plex Mono Medium"/>
              <a:buNone/>
            </a:pPr>
            <a:r>
              <a:rPr lang="en-US" sz="1800" dirty="0">
                <a:solidFill>
                  <a:schemeClr val="tx1"/>
                </a:solidFill>
                <a:latin typeface="+mj-lt"/>
              </a:rPr>
              <a:t>A</a:t>
            </a:r>
            <a:r>
              <a:rPr lang="en-GB" sz="1800" dirty="0">
                <a:solidFill>
                  <a:schemeClr val="tx1"/>
                </a:solidFill>
                <a:latin typeface="+mj-lt"/>
              </a:rPr>
              <a:t>verageAltoDriver</a:t>
            </a:r>
          </a:p>
        </p:txBody>
      </p:sp>
      <p:pic>
        <p:nvPicPr>
          <p:cNvPr id="11" name="Picture 10" descr="A picture containing qr code&#10;&#10;Description automatically generated">
            <a:extLst>
              <a:ext uri="{FF2B5EF4-FFF2-40B4-BE49-F238E27FC236}">
                <a16:creationId xmlns:a16="http://schemas.microsoft.com/office/drawing/2014/main" id="{9FB9D3BE-D0DF-4857-58D9-526300902320}"/>
              </a:ext>
            </a:extLst>
          </p:cNvPr>
          <p:cNvPicPr>
            <a:picLocks noChangeAspect="1"/>
          </p:cNvPicPr>
          <p:nvPr/>
        </p:nvPicPr>
        <p:blipFill rotWithShape="1">
          <a:blip r:embed="rId6"/>
          <a:srcRect l="43638" t="38138" r="43170" b="38560"/>
          <a:stretch/>
        </p:blipFill>
        <p:spPr>
          <a:xfrm>
            <a:off x="6934647" y="6090919"/>
            <a:ext cx="772037" cy="767080"/>
          </a:xfrm>
          <a:prstGeom prst="rect">
            <a:avLst/>
          </a:prstGeom>
        </p:spPr>
      </p:pic>
      <p:pic>
        <p:nvPicPr>
          <p:cNvPr id="12" name="Picture 11" descr="Qr code&#10;&#10;Description automatically generated with low confidence">
            <a:extLst>
              <a:ext uri="{FF2B5EF4-FFF2-40B4-BE49-F238E27FC236}">
                <a16:creationId xmlns:a16="http://schemas.microsoft.com/office/drawing/2014/main" id="{50A0127A-A864-F223-1A17-0C58E6E56D54}"/>
              </a:ext>
            </a:extLst>
          </p:cNvPr>
          <p:cNvPicPr>
            <a:picLocks noChangeAspect="1"/>
          </p:cNvPicPr>
          <p:nvPr/>
        </p:nvPicPr>
        <p:blipFill rotWithShape="1">
          <a:blip r:embed="rId7"/>
          <a:srcRect l="44624" t="38912" r="40760" b="36866"/>
          <a:stretch/>
        </p:blipFill>
        <p:spPr>
          <a:xfrm>
            <a:off x="11336594" y="6045777"/>
            <a:ext cx="855406" cy="797345"/>
          </a:xfrm>
          <a:prstGeom prst="rect">
            <a:avLst/>
          </a:prstGeom>
        </p:spPr>
      </p:pic>
      <p:pic>
        <p:nvPicPr>
          <p:cNvPr id="15" name="Picture 14">
            <a:extLst>
              <a:ext uri="{FF2B5EF4-FFF2-40B4-BE49-F238E27FC236}">
                <a16:creationId xmlns:a16="http://schemas.microsoft.com/office/drawing/2014/main" id="{4DF78506-F03B-0D11-AD92-D29E14D41AE8}"/>
              </a:ext>
            </a:extLst>
          </p:cNvPr>
          <p:cNvPicPr>
            <a:picLocks noChangeAspect="1"/>
          </p:cNvPicPr>
          <p:nvPr/>
        </p:nvPicPr>
        <p:blipFill>
          <a:blip r:embed="rId8"/>
          <a:stretch>
            <a:fillRect/>
          </a:stretch>
        </p:blipFill>
        <p:spPr>
          <a:xfrm>
            <a:off x="6934647" y="3446574"/>
            <a:ext cx="1086081" cy="1082868"/>
          </a:xfrm>
          <a:prstGeom prst="rect">
            <a:avLst/>
          </a:prstGeom>
        </p:spPr>
      </p:pic>
      <p:sp>
        <p:nvSpPr>
          <p:cNvPr id="21" name="TextBox 20">
            <a:extLst>
              <a:ext uri="{FF2B5EF4-FFF2-40B4-BE49-F238E27FC236}">
                <a16:creationId xmlns:a16="http://schemas.microsoft.com/office/drawing/2014/main" id="{66AF4517-E46F-E40A-BA57-959F1B70D633}"/>
              </a:ext>
            </a:extLst>
          </p:cNvPr>
          <p:cNvSpPr txBox="1"/>
          <p:nvPr/>
        </p:nvSpPr>
        <p:spPr>
          <a:xfrm>
            <a:off x="5352343" y="3795647"/>
            <a:ext cx="1487313" cy="384721"/>
          </a:xfrm>
          <a:prstGeom prst="rect">
            <a:avLst/>
          </a:prstGeom>
          <a:noFill/>
        </p:spPr>
        <p:txBody>
          <a:bodyPr wrap="square">
            <a:spAutoFit/>
          </a:bodyPr>
          <a:lstStyle/>
          <a:p>
            <a:r>
              <a:rPr lang="en-GB" sz="1900" dirty="0">
                <a:latin typeface="+mj-lt"/>
              </a:rPr>
              <a:t>JamesB0010</a:t>
            </a:r>
          </a:p>
        </p:txBody>
      </p:sp>
      <p:pic>
        <p:nvPicPr>
          <p:cNvPr id="1026" name="Picture 2">
            <a:extLst>
              <a:ext uri="{FF2B5EF4-FFF2-40B4-BE49-F238E27FC236}">
                <a16:creationId xmlns:a16="http://schemas.microsoft.com/office/drawing/2014/main" id="{FE8E9AD4-2F77-6C9C-6799-7FC3EBE2CE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5622" y="3310999"/>
            <a:ext cx="1354015" cy="135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34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video game screen capture&#10;&#10;Description automatically generated">
            <a:extLst>
              <a:ext uri="{FF2B5EF4-FFF2-40B4-BE49-F238E27FC236}">
                <a16:creationId xmlns:a16="http://schemas.microsoft.com/office/drawing/2014/main" id="{CEDA9D70-9355-E088-6670-595CC254BCCF}"/>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A68F087-ADC7-1E87-3AEF-491130DD7D9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In case anyone was curious </a:t>
            </a:r>
          </a:p>
        </p:txBody>
      </p:sp>
      <p:sp>
        <p:nvSpPr>
          <p:cNvPr id="3" name="Content Placeholder 2">
            <a:extLst>
              <a:ext uri="{FF2B5EF4-FFF2-40B4-BE49-F238E27FC236}">
                <a16:creationId xmlns:a16="http://schemas.microsoft.com/office/drawing/2014/main" id="{669E95B1-0269-6039-6BF8-56E4AF11E7DA}"/>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dirty="0">
                <a:solidFill>
                  <a:srgbClr val="FFFFFF"/>
                </a:solidFill>
              </a:rPr>
              <a:t>The map I recreated was Nacht der </a:t>
            </a:r>
            <a:r>
              <a:rPr lang="en-US" sz="2400" dirty="0" err="1">
                <a:solidFill>
                  <a:srgbClr val="FFFFFF"/>
                </a:solidFill>
              </a:rPr>
              <a:t>untoten</a:t>
            </a:r>
            <a:r>
              <a:rPr lang="en-US" sz="2400" dirty="0">
                <a:solidFill>
                  <a:srgbClr val="FFFFFF"/>
                </a:solidFill>
              </a:rPr>
              <a:t> from the cod zombies series </a:t>
            </a:r>
            <a:r>
              <a:rPr lang="en-GB" sz="2400" dirty="0">
                <a:solidFill>
                  <a:srgbClr val="FFFFFF"/>
                </a:solidFill>
              </a:rPr>
              <a:t>😉</a:t>
            </a:r>
            <a:endParaRPr lang="en-US" sz="2400" dirty="0">
              <a:solidFill>
                <a:srgbClr val="FFFFFF"/>
              </a:solidFill>
            </a:endParaRPr>
          </a:p>
        </p:txBody>
      </p:sp>
    </p:spTree>
    <p:extLst>
      <p:ext uri="{BB962C8B-B14F-4D97-AF65-F5344CB8AC3E}">
        <p14:creationId xmlns:p14="http://schemas.microsoft.com/office/powerpoint/2010/main" val="33971944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027" y="727380"/>
            <a:ext cx="11135945" cy="5403240"/>
          </a:xfrm>
        </p:spPr>
      </p:pic>
      <p:sp>
        <p:nvSpPr>
          <p:cNvPr id="6" name="TextBox 5">
            <a:extLst>
              <a:ext uri="{FF2B5EF4-FFF2-40B4-BE49-F238E27FC236}">
                <a16:creationId xmlns:a16="http://schemas.microsoft.com/office/drawing/2014/main" id="{0DCEC26F-0A62-619C-A65E-A24AA9F09E2F}"/>
              </a:ext>
            </a:extLst>
          </p:cNvPr>
          <p:cNvSpPr txBox="1"/>
          <p:nvPr/>
        </p:nvSpPr>
        <p:spPr>
          <a:xfrm>
            <a:off x="352826" y="9112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053" y="738554"/>
            <a:ext cx="11533894" cy="5567363"/>
          </a:xfrm>
        </p:spPr>
      </p:pic>
      <p:sp>
        <p:nvSpPr>
          <p:cNvPr id="3" name="TextBox 2">
            <a:extLst>
              <a:ext uri="{FF2B5EF4-FFF2-40B4-BE49-F238E27FC236}">
                <a16:creationId xmlns:a16="http://schemas.microsoft.com/office/drawing/2014/main" id="{E79B6324-72EA-269D-E04C-4857C06BB444}"/>
              </a:ext>
            </a:extLst>
          </p:cNvPr>
          <p:cNvSpPr txBox="1"/>
          <p:nvPr/>
        </p:nvSpPr>
        <p:spPr>
          <a:xfrm>
            <a:off x="8507733" y="5756031"/>
            <a:ext cx="3176953" cy="646331"/>
          </a:xfrm>
          <a:prstGeom prst="rect">
            <a:avLst/>
          </a:prstGeom>
          <a:noFill/>
        </p:spPr>
        <p:txBody>
          <a:bodyPr wrap="square" rtlCol="0">
            <a:spAutoFit/>
          </a:bodyPr>
          <a:lstStyle/>
          <a:p>
            <a:r>
              <a:rPr lang="en-GB" dirty="0"/>
              <a:t>Special use of emit. emit is covered in a sec</a:t>
            </a:r>
          </a:p>
        </p:txBody>
      </p:sp>
      <p:sp>
        <p:nvSpPr>
          <p:cNvPr id="6" name="TextBox 5">
            <a:extLst>
              <a:ext uri="{FF2B5EF4-FFF2-40B4-BE49-F238E27FC236}">
                <a16:creationId xmlns:a16="http://schemas.microsoft.com/office/drawing/2014/main" id="{F95A93AD-E37C-CA42-66BF-3D9FCFEFD39C}"/>
              </a:ext>
            </a:extLst>
          </p:cNvPr>
          <p:cNvSpPr txBox="1"/>
          <p:nvPr/>
        </p:nvSpPr>
        <p:spPr>
          <a:xfrm>
            <a:off x="188703" y="95389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71786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7607" y="787182"/>
            <a:ext cx="7556786" cy="5426686"/>
          </a:xfrm>
        </p:spPr>
      </p:pic>
      <p:sp>
        <p:nvSpPr>
          <p:cNvPr id="6" name="TextBox 5">
            <a:extLst>
              <a:ext uri="{FF2B5EF4-FFF2-40B4-BE49-F238E27FC236}">
                <a16:creationId xmlns:a16="http://schemas.microsoft.com/office/drawing/2014/main" id="{61EE04AD-39B4-92F8-7549-E94EA39762E6}"/>
              </a:ext>
            </a:extLst>
          </p:cNvPr>
          <p:cNvSpPr txBox="1"/>
          <p:nvPr/>
        </p:nvSpPr>
        <p:spPr>
          <a:xfrm>
            <a:off x="200426" y="863382"/>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392</TotalTime>
  <Words>2316</Words>
  <Application>Microsoft Office PowerPoint</Application>
  <PresentationFormat>Widescreen</PresentationFormat>
  <Paragraphs>223</Paragraphs>
  <Slides>68</Slides>
  <Notes>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Aptos</vt:lpstr>
      <vt:lpstr>Aptos Display</vt:lpstr>
      <vt:lpstr>Arial</vt:lpstr>
      <vt:lpstr>Calibri</vt:lpstr>
      <vt:lpstr>IBM Plex Mono Medium</vt:lpstr>
      <vt:lpstr>Office Theme</vt:lpstr>
      <vt:lpstr>Multiplayer web games</vt:lpstr>
      <vt:lpstr>Goals</vt:lpstr>
      <vt:lpstr>Design</vt:lpstr>
      <vt:lpstr>Library</vt:lpstr>
      <vt:lpstr>What is a socket</vt:lpstr>
      <vt:lpstr>80 / 20 rule</vt:lpstr>
      <vt:lpstr>PowerPoint Presentation</vt:lpstr>
      <vt:lpstr>PowerPoint Presentation</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In this demonstration we will only be sharing positional data for simplicity's sake </vt:lpstr>
      <vt:lpstr>What messages will need to be sent?</vt:lpstr>
      <vt:lpstr>Skeleton Code for Server networking</vt:lpstr>
      <vt:lpstr>Skeleton code client</vt:lpstr>
      <vt:lpstr>Steps to now get multiplayer logic working</vt:lpstr>
      <vt:lpstr>Spawn player/client 1 and 2 in different positions (will have to keep track of number of clients) </vt:lpstr>
      <vt:lpstr>PowerPoint Presentation</vt:lpstr>
      <vt:lpstr>Spawn a representation of client 2, client side, on client 1’s screen and vice versa</vt:lpstr>
      <vt:lpstr>Spawn a representation of client 2, client side, on client 1’s screen and vice versa</vt:lpstr>
      <vt:lpstr>PowerPoint Presentation</vt:lpstr>
      <vt:lpstr>Network the movement of both clients </vt:lpstr>
      <vt:lpstr>Network the movement of both clients </vt:lpstr>
      <vt:lpstr>PowerPoint Presentation</vt:lpstr>
      <vt:lpstr>PowerPoint Presentation</vt:lpstr>
      <vt:lpstr>Gracefully handle players quitting </vt:lpstr>
      <vt:lpstr>PowerPoint Presentation</vt:lpstr>
      <vt:lpstr>Result</vt:lpstr>
      <vt:lpstr>PowerPoint Presentation</vt:lpstr>
      <vt:lpstr>PowerPoint Presentation</vt:lpstr>
      <vt:lpstr>Game Link</vt:lpstr>
      <vt:lpstr>Thank you for watching</vt:lpstr>
      <vt:lpstr>In case anyone was curious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59</cp:revision>
  <dcterms:created xsi:type="dcterms:W3CDTF">2024-12-01T00:12:41Z</dcterms:created>
  <dcterms:modified xsi:type="dcterms:W3CDTF">2024-12-02T02:31:30Z</dcterms:modified>
</cp:coreProperties>
</file>